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1" r:id="rId2"/>
    <p:sldId id="296" r:id="rId3"/>
    <p:sldId id="295" r:id="rId4"/>
    <p:sldId id="280" r:id="rId5"/>
    <p:sldId id="325" r:id="rId6"/>
    <p:sldId id="297" r:id="rId7"/>
    <p:sldId id="313" r:id="rId8"/>
    <p:sldId id="305" r:id="rId9"/>
    <p:sldId id="267" r:id="rId10"/>
    <p:sldId id="304" r:id="rId11"/>
    <p:sldId id="261" r:id="rId12"/>
    <p:sldId id="260" r:id="rId13"/>
    <p:sldId id="286" r:id="rId14"/>
    <p:sldId id="266" r:id="rId15"/>
    <p:sldId id="268" r:id="rId16"/>
    <p:sldId id="306" r:id="rId17"/>
    <p:sldId id="257" r:id="rId18"/>
    <p:sldId id="265" r:id="rId19"/>
    <p:sldId id="278" r:id="rId20"/>
    <p:sldId id="317" r:id="rId21"/>
    <p:sldId id="314" r:id="rId22"/>
    <p:sldId id="324" r:id="rId23"/>
    <p:sldId id="299" r:id="rId24"/>
    <p:sldId id="287" r:id="rId25"/>
    <p:sldId id="258" r:id="rId26"/>
    <p:sldId id="263" r:id="rId27"/>
    <p:sldId id="321" r:id="rId28"/>
    <p:sldId id="272" r:id="rId29"/>
    <p:sldId id="270" r:id="rId30"/>
    <p:sldId id="315" r:id="rId31"/>
    <p:sldId id="269" r:id="rId32"/>
    <p:sldId id="312" r:id="rId33"/>
    <p:sldId id="309" r:id="rId34"/>
    <p:sldId id="311" r:id="rId35"/>
    <p:sldId id="308" r:id="rId36"/>
    <p:sldId id="273" r:id="rId37"/>
    <p:sldId id="310" r:id="rId38"/>
    <p:sldId id="322" r:id="rId39"/>
    <p:sldId id="303" r:id="rId40"/>
    <p:sldId id="302" r:id="rId41"/>
    <p:sldId id="323" r:id="rId42"/>
    <p:sldId id="307"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8B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77798" autoAdjust="0"/>
  </p:normalViewPr>
  <p:slideViewPr>
    <p:cSldViewPr>
      <p:cViewPr>
        <p:scale>
          <a:sx n="67" d="100"/>
          <a:sy n="67" d="100"/>
        </p:scale>
        <p:origin x="-1410" y="-4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1C6951-C7FD-46A7-B0EC-D61EFD5427D4}" type="datetimeFigureOut">
              <a:rPr lang="ru-RU" smtClean="0"/>
              <a:pPr/>
              <a:t>13.02.2013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53032-5662-4613-9E88-3700A46C4AAF}"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3853032-5662-4613-9E88-3700A46C4AAF}" type="slidenum">
              <a:rPr lang="ru-RU" smtClean="0"/>
              <a:pPr/>
              <a:t>12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94123DB-1080-4DC5-B8B3-49B6B625CC52}" type="datetimeFigureOut">
              <a:rPr lang="ru-RU" smtClean="0"/>
              <a:pPr/>
              <a:t>13.02.2013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8A1BF56-A1CE-4C83-8B06-7A52CBE7EF25}"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123DB-1080-4DC5-B8B3-49B6B625CC52}" type="datetimeFigureOut">
              <a:rPr lang="ru-RU" smtClean="0"/>
              <a:pPr/>
              <a:t>13.02.2013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1BF56-A1CE-4C83-8B06-7A52CBE7EF25}"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58000">
              <a:srgbClr val="FFC000"/>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1153" t="27600" r="12180" b="22000"/>
          <a:stretch>
            <a:fillRect/>
          </a:stretch>
        </p:blipFill>
        <p:spPr bwMode="auto">
          <a:xfrm>
            <a:off x="0" y="1484784"/>
            <a:ext cx="9144000" cy="5375940"/>
          </a:xfrm>
          <a:prstGeom prst="rect">
            <a:avLst/>
          </a:prstGeom>
          <a:noFill/>
          <a:ln w="9525">
            <a:noFill/>
            <a:miter lim="800000"/>
            <a:headEnd/>
            <a:tailEnd/>
          </a:ln>
        </p:spPr>
      </p:pic>
      <p:sp>
        <p:nvSpPr>
          <p:cNvPr id="6" name="Заголовок 5"/>
          <p:cNvSpPr>
            <a:spLocks noGrp="1"/>
          </p:cNvSpPr>
          <p:nvPr>
            <p:ph type="title"/>
          </p:nvPr>
        </p:nvSpPr>
        <p:spPr>
          <a:xfrm>
            <a:off x="467544" y="188640"/>
            <a:ext cx="8229600" cy="1143000"/>
          </a:xfrm>
        </p:spPr>
        <p:txBody>
          <a:bodyPr>
            <a:noAutofit/>
          </a:bodyPr>
          <a:lstStyle/>
          <a:p>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1800" dirty="0" smtClean="0"/>
              <a:t> </a:t>
            </a:r>
            <a:r>
              <a:rPr lang="ru-RU" sz="1800" b="1" dirty="0" smtClean="0"/>
              <a:t>Белгородская государственная </a:t>
            </a:r>
            <a:br>
              <a:rPr lang="ru-RU" sz="1800" b="1" dirty="0" smtClean="0"/>
            </a:br>
            <a:r>
              <a:rPr lang="ru-RU" sz="1800" b="1" dirty="0" smtClean="0"/>
              <a:t>сельскохозяйственная академия им. В. Я. Горина</a:t>
            </a:r>
            <a:br>
              <a:rPr lang="ru-RU" sz="1800" b="1" dirty="0" smtClean="0"/>
            </a:br>
            <a:r>
              <a:rPr lang="ru-RU" sz="1800" b="1" dirty="0" smtClean="0"/>
              <a:t/>
            </a:r>
            <a:br>
              <a:rPr lang="ru-RU" sz="1800" b="1" dirty="0" smtClean="0"/>
            </a:br>
            <a:r>
              <a:rPr lang="ru-RU" sz="1800" b="1" dirty="0" smtClean="0"/>
              <a:t>Библиотека </a:t>
            </a: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5400" dirty="0" smtClean="0">
                <a:solidFill>
                  <a:srgbClr val="FF0000"/>
                </a:solidFill>
                <a:latin typeface="Arial Black" pitchFamily="34" charset="0"/>
                <a:cs typeface="Lucida Sans Unicode" pitchFamily="34" charset="0"/>
              </a:rPr>
              <a:t>Серебряный  век   русской литературы</a:t>
            </a: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r>
              <a:rPr lang="ru-RU" sz="5400" dirty="0" smtClean="0">
                <a:solidFill>
                  <a:srgbClr val="C00000"/>
                </a:solidFill>
                <a:latin typeface="Monotype Corsiva" pitchFamily="66" charset="0"/>
              </a:rPr>
              <a:t/>
            </a:r>
            <a:br>
              <a:rPr lang="ru-RU" sz="5400" dirty="0" smtClean="0">
                <a:solidFill>
                  <a:srgbClr val="C00000"/>
                </a:solidFill>
                <a:latin typeface="Monotype Corsiva" pitchFamily="66" charset="0"/>
              </a:rPr>
            </a:br>
            <a:endParaRPr lang="ru-RU" sz="4800" dirty="0">
              <a:solidFill>
                <a:srgbClr val="FF0000"/>
              </a:solidFill>
              <a:latin typeface="Arial Black" pitchFamily="34" charset="0"/>
              <a:cs typeface="Lucida Sans Unicode"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8100000" scaled="1"/>
          <a:tileRect/>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Ш4Р7  Блок А.А. Стихотворения.  Б70  Поэмы. Воспоминания современников / А.А. Блок – М. : Правда, 1989. – 592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en-US" dirty="0" smtClean="0"/>
              <a:t>   </a:t>
            </a:r>
            <a:r>
              <a:rPr lang="ru-RU" dirty="0" smtClean="0">
                <a:latin typeface="Times New Roman" pitchFamily="18" charset="0"/>
                <a:cs typeface="Times New Roman" pitchFamily="18" charset="0"/>
              </a:rPr>
              <a:t>Литературное наследие</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русского советского поэта Александра Блока (1880-1921)обширно и</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многообразно, оно стало частью нашей культуры и жизни, помогающей  понять истоки духовных исканий и озарений художника, понять прошлое.</a:t>
            </a:r>
          </a:p>
          <a:p>
            <a:pPr algn="just"/>
            <a:r>
              <a:rPr lang="ru-RU" dirty="0" smtClean="0">
                <a:latin typeface="Times New Roman" pitchFamily="18" charset="0"/>
                <a:cs typeface="Times New Roman" pitchFamily="18" charset="0"/>
              </a:rPr>
              <a:t>  В настоящий сборник поместились лишь небольшая часть того, чем так щедро одарил нас, потомков, величайший поэт </a:t>
            </a:r>
            <a:r>
              <a:rPr lang="en-US" dirty="0" smtClean="0">
                <a:latin typeface="Times New Roman" pitchFamily="18" charset="0"/>
                <a:cs typeface="Times New Roman" pitchFamily="18" charset="0"/>
              </a:rPr>
              <a:t>XX </a:t>
            </a:r>
            <a:r>
              <a:rPr lang="ru-RU" dirty="0" smtClean="0">
                <a:latin typeface="Times New Roman" pitchFamily="18" charset="0"/>
                <a:cs typeface="Times New Roman" pitchFamily="18" charset="0"/>
              </a:rPr>
              <a:t>столетия. В книгу вошли наиболее известные его стихотворения и поэмы. Это прежде всего его лирические произведения.</a:t>
            </a:r>
          </a:p>
          <a:p>
            <a:pPr algn="just"/>
            <a:r>
              <a:rPr lang="ru-RU" dirty="0" smtClean="0">
                <a:latin typeface="Times New Roman" pitchFamily="18" charset="0"/>
                <a:cs typeface="Times New Roman" pitchFamily="18" charset="0"/>
              </a:rPr>
              <a:t>   Сборник содержит также воспоминания современников о Блоке.</a:t>
            </a:r>
            <a:endParaRPr lang="ru-RU" dirty="0">
              <a:latin typeface="Times New Roman" pitchFamily="18" charset="0"/>
              <a:cs typeface="Times New Roman" pitchFamily="18" charset="0"/>
            </a:endParaRPr>
          </a:p>
        </p:txBody>
      </p:sp>
      <p:pic>
        <p:nvPicPr>
          <p:cNvPr id="5122" name="Picture 2"/>
          <p:cNvPicPr>
            <a:picLocks noGrp="1" noChangeAspect="1" noChangeArrowheads="1"/>
          </p:cNvPicPr>
          <p:nvPr>
            <p:ph idx="1"/>
          </p:nvPr>
        </p:nvPicPr>
        <p:blipFill>
          <a:blip r:embed="rId2" cstate="print"/>
          <a:srcRect t="-212" r="35762" b="30088"/>
          <a:stretch>
            <a:fillRect/>
          </a:stretch>
        </p:blipFill>
        <p:spPr bwMode="auto">
          <a:xfrm>
            <a:off x="4572000" y="548680"/>
            <a:ext cx="3575869" cy="5409878"/>
          </a:xfrm>
          <a:prstGeom prst="rect">
            <a:avLst/>
          </a:prstGeom>
          <a:ln>
            <a:noFill/>
          </a:ln>
          <a:effectLst>
            <a:outerShdw blurRad="292100" dist="139700" dir="2700000" algn="tl" rotWithShape="0">
              <a:srgbClr val="333333">
                <a:alpha val="65000"/>
              </a:srgbClr>
            </a:outerShdw>
          </a:effectLst>
        </p:spPr>
      </p:pic>
      <p:pic>
        <p:nvPicPr>
          <p:cNvPr id="6" name="Picture 3" descr="F:\Литературная Белгородчина\333.jpg"/>
          <p:cNvPicPr>
            <a:picLocks noChangeAspect="1" noChangeArrowheads="1"/>
          </p:cNvPicPr>
          <p:nvPr/>
        </p:nvPicPr>
        <p:blipFill>
          <a:blip r:embed="rId3" cstate="print">
            <a:duotone>
              <a:prstClr val="black"/>
              <a:schemeClr val="accent2">
                <a:tint val="45000"/>
                <a:satMod val="400000"/>
              </a:schemeClr>
            </a:duotone>
          </a:blip>
          <a:srcRect t="66769" r="-2474"/>
          <a:stretch>
            <a:fillRect/>
          </a:stretch>
        </p:blipFill>
        <p:spPr bwMode="auto">
          <a:xfrm>
            <a:off x="1331640" y="5805264"/>
            <a:ext cx="1512168" cy="609255"/>
          </a:xfrm>
          <a:prstGeom prst="rect">
            <a:avLst/>
          </a:prstGeom>
          <a:noFill/>
          <a:effectLst>
            <a:softEdge rad="1270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9000">
              <a:srgbClr val="FBEAC7">
                <a:alpha val="85000"/>
              </a:srgbClr>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6" name="Picture 2" descr="C:\Documents and Settings\biblio_1.BIBL_NEW_C01\Рабочий стол\Лисавцовой - Сереб. век\2221001967_37165241b1_o.jpg"/>
          <p:cNvPicPr>
            <a:picLocks noChangeAspect="1" noChangeArrowheads="1"/>
          </p:cNvPicPr>
          <p:nvPr/>
        </p:nvPicPr>
        <p:blipFill>
          <a:blip r:embed="rId2" cstate="print"/>
          <a:srcRect/>
          <a:stretch>
            <a:fillRect/>
          </a:stretch>
        </p:blipFill>
        <p:spPr bwMode="auto">
          <a:xfrm>
            <a:off x="827584" y="4455919"/>
            <a:ext cx="2376264" cy="1783596"/>
          </a:xfrm>
          <a:prstGeom prst="rect">
            <a:avLst/>
          </a:prstGeom>
          <a:noFill/>
          <a:effectLst>
            <a:softEdge rad="317500"/>
          </a:effectLst>
        </p:spPr>
      </p:pic>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Ш4Р6 Белый А.  Петербург.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Б 43 Стихи / А. Белый. - М. : Олимп; ООО «Издательство АСТ», 1998. – 624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Настоящее издание кроме произведений А. Белого, изучаемых в школе, содержит много дополнительных материалов. В помощь читателям, учащимся и учителям публикуются комментарии к текстам, летопись жизни и творчества поэта, высказывания критиков о нем, биографические материалы,  темы сочинений, развернутые планы некоторых из них, а также материалы, которые в равной мере можно использовать как для проверки знаний. Так и на досуге.</a:t>
            </a:r>
            <a:endParaRPr lang="ru-RU" dirty="0">
              <a:latin typeface="Times New Roman" pitchFamily="18" charset="0"/>
              <a:cs typeface="Times New Roman" pitchFamily="18" charset="0"/>
            </a:endParaRPr>
          </a:p>
        </p:txBody>
      </p:sp>
      <p:pic>
        <p:nvPicPr>
          <p:cNvPr id="3074" name="Picture 2" descr="C:\Documents and Settings\biblio_1.BIBL_NEW_C01\Рабочий стол\Для Лисавцовой Н.И\CCF26102012_00004.jpg"/>
          <p:cNvPicPr>
            <a:picLocks noGrp="1" noChangeAspect="1" noChangeArrowheads="1"/>
          </p:cNvPicPr>
          <p:nvPr>
            <p:ph idx="1"/>
          </p:nvPr>
        </p:nvPicPr>
        <p:blipFill>
          <a:blip r:embed="rId3" cstate="print"/>
          <a:srcRect l="1209" r="33505" b="29876"/>
          <a:stretch>
            <a:fillRect/>
          </a:stretch>
        </p:blipFill>
        <p:spPr bwMode="auto">
          <a:xfrm>
            <a:off x="4211960" y="332656"/>
            <a:ext cx="3982665" cy="5760640"/>
          </a:xfrm>
          <a:prstGeom prst="rect">
            <a:avLst/>
          </a:prstGeom>
          <a:noFill/>
          <a:scene3d>
            <a:camera prst="perspectiveContrastingLeftFacing"/>
            <a:lightRig rig="threePt" dir="t"/>
          </a:scene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chemeClr val="accent3">
                <a:lumMod val="60000"/>
                <a:lumOff val="40000"/>
                <a:alpha val="64000"/>
              </a:schemeClr>
            </a:gs>
            <a:gs pos="51000">
              <a:srgbClr val="E6DCAC">
                <a:alpha val="20000"/>
              </a:srgbClr>
            </a:gs>
            <a:gs pos="12000">
              <a:srgbClr val="E6D78A"/>
            </a:gs>
            <a:gs pos="30000">
              <a:srgbClr val="C7AC4C"/>
            </a:gs>
            <a:gs pos="45000">
              <a:srgbClr val="E6D78A"/>
            </a:gs>
            <a:gs pos="77000">
              <a:srgbClr val="C7AC4C"/>
            </a:gs>
            <a:gs pos="100000">
              <a:srgbClr val="E6DCAC"/>
            </a:gs>
          </a:gsLst>
          <a:lin ang="27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3008313" cy="1246460"/>
          </a:xfrm>
        </p:spPr>
        <p:txBody>
          <a:bodyPr>
            <a:normAutofit fontScale="90000"/>
          </a:bodyPr>
          <a:lstStyle/>
          <a:p>
            <a:pPr algn="just"/>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Ш5(2) Ронен О.  Серебряный век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Р 71 как умысел и вымысел : материалы и исследования по истории русской культуры / О. Ронен.  – М. : ОГИ, 2000. – Вып. 4. -152 с. </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Самое поразительное в новей шей истории России, это, что оказался возможным тот серебряный век русской культуры, который предшествовал её революционному крушению. Правда, длился этот век недолго, всего лет двадцать, и был всецело создан теми образованными и творческими людьми, которые не принадлежали ни к  интеллигенции, в точном смысле слова, ни к бюрократии.</a:t>
            </a:r>
          </a:p>
          <a:p>
            <a:pPr algn="just"/>
            <a:r>
              <a:rPr lang="ru-RU" dirty="0" smtClean="0">
                <a:latin typeface="Times New Roman" pitchFamily="18" charset="0"/>
                <a:cs typeface="Times New Roman" pitchFamily="18" charset="0"/>
              </a:rPr>
              <a:t>  В оригинальном построенном как детективная повесть историко-культурном исследовании Орми Ронен  рассматриваются поэты и писатели «серебряного века».</a:t>
            </a:r>
            <a:endParaRPr lang="ru-RU" dirty="0">
              <a:latin typeface="Times New Roman" pitchFamily="18" charset="0"/>
              <a:cs typeface="Times New Roman" pitchFamily="18" charset="0"/>
            </a:endParaRPr>
          </a:p>
        </p:txBody>
      </p:sp>
      <p:pic>
        <p:nvPicPr>
          <p:cNvPr id="2050" name="Picture 2" descr="C:\Documents and Settings\biblio_1.BIBL_NEW_C01\Рабочий стол\Для Лисавцовой Н.И\CCF26102012_00003.jpg"/>
          <p:cNvPicPr>
            <a:picLocks noGrp="1" noChangeAspect="1" noChangeArrowheads="1"/>
          </p:cNvPicPr>
          <p:nvPr>
            <p:ph idx="1"/>
          </p:nvPr>
        </p:nvPicPr>
        <p:blipFill>
          <a:blip r:embed="rId3" cstate="print"/>
          <a:srcRect t="-212" r="37467" b="28857"/>
          <a:stretch>
            <a:fillRect/>
          </a:stretch>
        </p:blipFill>
        <p:spPr bwMode="auto">
          <a:xfrm>
            <a:off x="4644008" y="836712"/>
            <a:ext cx="3085266" cy="4752528"/>
          </a:xfrm>
          <a:prstGeom prst="rect">
            <a:avLst/>
          </a:prstGeom>
          <a:solidFill>
            <a:srgbClr val="FFFFFF">
              <a:shade val="85000"/>
            </a:srgbClr>
          </a:solidFill>
          <a:ln w="88900" cap="sq">
            <a:solidFill>
              <a:srgbClr val="FFFFFF"/>
            </a:solidFill>
            <a:miter lim="800000"/>
          </a:ln>
          <a:effectLst>
            <a:outerShdw blurRad="50800" dist="38100" dir="10800000" algn="r" rotWithShape="0">
              <a:prstClr val="black">
                <a:alpha val="40000"/>
              </a:prstClr>
            </a:outerShdw>
          </a:effectLst>
          <a:scene3d>
            <a:camera prst="isometricTopUp"/>
            <a:lightRig rig="twoPt" dir="t">
              <a:rot lat="0" lon="0" rev="7200000"/>
            </a:lightRig>
          </a:scene3d>
          <a:sp3d>
            <a:contourClr>
              <a:srgbClr val="FFFFFF"/>
            </a:contourClr>
          </a:sp3d>
        </p:spPr>
      </p:pic>
      <p:pic>
        <p:nvPicPr>
          <p:cNvPr id="5" name="Picture 2" descr="C:\Documents and Settings\biblio_1.BIBL_NEW_C01\Рабочий стол\Для Лисавцовой Н.И\CCF26102012_00003.jpg"/>
          <p:cNvPicPr>
            <a:picLocks noChangeAspect="1" noChangeArrowheads="1"/>
          </p:cNvPicPr>
          <p:nvPr/>
        </p:nvPicPr>
        <p:blipFill>
          <a:blip r:embed="rId3" cstate="print"/>
          <a:srcRect t="-212" r="37467" b="28857"/>
          <a:stretch>
            <a:fillRect/>
          </a:stretch>
        </p:blipFill>
        <p:spPr bwMode="auto">
          <a:xfrm>
            <a:off x="4652392" y="908720"/>
            <a:ext cx="3528550" cy="5192960"/>
          </a:xfrm>
          <a:prstGeom prst="rect">
            <a:avLst/>
          </a:prstGeom>
          <a:ln>
            <a:noFill/>
          </a:ln>
          <a:effectLst>
            <a:outerShdw blurRad="292100" dist="139700" dir="2700000" algn="tl" rotWithShape="0">
              <a:srgbClr val="333333">
                <a:alpha val="65000"/>
              </a:srgbClr>
            </a:outerShdw>
          </a:effectLst>
        </p:spPr>
      </p:pic>
      <p:pic>
        <p:nvPicPr>
          <p:cNvPr id="6" name="Picture 2" descr="F:\Литературная Белгородчина\x_d26e90a1.jpg"/>
          <p:cNvPicPr>
            <a:picLocks noChangeAspect="1" noChangeArrowheads="1"/>
          </p:cNvPicPr>
          <p:nvPr/>
        </p:nvPicPr>
        <p:blipFill>
          <a:blip r:embed="rId4" cstate="print"/>
          <a:srcRect/>
          <a:stretch>
            <a:fillRect/>
          </a:stretch>
        </p:blipFill>
        <p:spPr bwMode="auto">
          <a:xfrm>
            <a:off x="539552" y="5013176"/>
            <a:ext cx="2855491" cy="1656185"/>
          </a:xfrm>
          <a:prstGeom prst="rect">
            <a:avLst/>
          </a:prstGeom>
          <a:noFill/>
          <a:effectLst>
            <a:softEdge rad="6350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FFC000">
                <a:alpha val="61000"/>
              </a:srgbClr>
            </a:gs>
            <a:gs pos="57000">
              <a:srgbClr val="7030A0">
                <a:alpha val="45000"/>
              </a:srgbClr>
            </a:gs>
            <a:gs pos="62000">
              <a:srgbClr val="FFFF00">
                <a:alpha val="50000"/>
              </a:srgbClr>
            </a:gs>
            <a:gs pos="40000">
              <a:schemeClr val="bg2">
                <a:tint val="45000"/>
                <a:shade val="99000"/>
                <a:satMod val="350000"/>
              </a:schemeClr>
            </a:gs>
            <a:gs pos="100000">
              <a:schemeClr val="bg2">
                <a:shade val="20000"/>
                <a:satMod val="2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Прямоугольник 2"/>
          <p:cNvSpPr/>
          <p:nvPr/>
        </p:nvSpPr>
        <p:spPr>
          <a:xfrm>
            <a:off x="2286000" y="1305342"/>
            <a:ext cx="4572000" cy="1815882"/>
          </a:xfrm>
          <a:prstGeom prst="rect">
            <a:avLst/>
          </a:prstGeom>
        </p:spPr>
        <p:txBody>
          <a:bodyPr>
            <a:spAutoFit/>
          </a:bodyPr>
          <a:lstStyle/>
          <a:p>
            <a:pPr algn="just"/>
            <a:endParaRPr lang="ru-RU" sz="1400" dirty="0" smtClean="0"/>
          </a:p>
          <a:p>
            <a:pPr algn="just"/>
            <a:endParaRPr lang="ru-RU" sz="1400" dirty="0" smtClean="0"/>
          </a:p>
          <a:p>
            <a:pPr algn="just"/>
            <a:endParaRPr lang="ru-RU" sz="1400" dirty="0" smtClean="0"/>
          </a:p>
          <a:p>
            <a:pPr algn="just"/>
            <a:endParaRPr lang="ru-RU" sz="1400" dirty="0" smtClean="0"/>
          </a:p>
          <a:p>
            <a:pPr algn="just"/>
            <a:endParaRPr lang="ru-RU" sz="1400" dirty="0" smtClean="0"/>
          </a:p>
          <a:p>
            <a:pPr algn="just"/>
            <a:endParaRPr lang="ru-RU" sz="1400" dirty="0" smtClean="0"/>
          </a:p>
          <a:p>
            <a:pPr algn="just"/>
            <a:endParaRPr lang="ru-RU" sz="1400" dirty="0" smtClean="0"/>
          </a:p>
          <a:p>
            <a:pPr algn="just"/>
            <a:endParaRPr lang="ru-RU" sz="1400" dirty="0"/>
          </a:p>
        </p:txBody>
      </p:sp>
      <p:sp>
        <p:nvSpPr>
          <p:cNvPr id="4" name="Прямоугольник 3"/>
          <p:cNvSpPr/>
          <p:nvPr/>
        </p:nvSpPr>
        <p:spPr>
          <a:xfrm>
            <a:off x="323528" y="332656"/>
            <a:ext cx="8496944" cy="5201424"/>
          </a:xfrm>
          <a:prstGeom prst="rect">
            <a:avLst/>
          </a:prstGeom>
        </p:spPr>
        <p:txBody>
          <a:bodyPr wrap="square">
            <a:spAutoFit/>
          </a:bodyPr>
          <a:lstStyle/>
          <a:p>
            <a:pPr algn="ctr"/>
            <a:r>
              <a:rPr lang="ru-RU" sz="8000" dirty="0" smtClean="0">
                <a:solidFill>
                  <a:srgbClr val="C00000"/>
                </a:solidFill>
              </a:rPr>
              <a:t>АКМЕИЗМ</a:t>
            </a:r>
            <a:r>
              <a:rPr lang="ru-RU" sz="6600" dirty="0" smtClean="0">
                <a:solidFill>
                  <a:srgbClr val="C00000"/>
                </a:solidFill>
              </a:rPr>
              <a:t> </a:t>
            </a:r>
          </a:p>
          <a:p>
            <a:pPr algn="just"/>
            <a:r>
              <a:rPr lang="ru-RU" sz="2800" dirty="0" smtClean="0">
                <a:solidFill>
                  <a:srgbClr val="002060"/>
                </a:solidFill>
                <a:latin typeface="Times New Roman" pitchFamily="18" charset="0"/>
                <a:cs typeface="Times New Roman" pitchFamily="18" charset="0"/>
              </a:rPr>
              <a:t>     Литературное течение противостоящее символизму и возникшее в начале XX века в России.  (С. М. Городецкий, М. А. Кузмин, ранние Н. С. Гумилев, А. А. Ахматова, О. Э. Мандельштам); Акмеисты провозглашали материальность, предметность тематики и образов, точность слова, освобождение поэзии от символистских порывов к "идеальному", от многозначности и текучести образов, усложненной метафоричности, возврат к материальному миру.</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3008313" cy="1162050"/>
          </a:xfrm>
        </p:spPr>
        <p:txBody>
          <a:bodyPr>
            <a:normAutofit/>
          </a:bodyPr>
          <a:lstStyle/>
          <a:p>
            <a:pPr algn="just"/>
            <a:r>
              <a:rPr lang="ru-RU" sz="1400" dirty="0" smtClean="0">
                <a:latin typeface="Times New Roman" pitchFamily="18" charset="0"/>
                <a:cs typeface="Times New Roman" pitchFamily="18" charset="0"/>
              </a:rPr>
              <a:t>Ш4Р1 Русская поэзия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Р89  Серебряного века 1890-1917. Антология. - М. : Наука, 1993. – 764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a:xfrm>
            <a:off x="457200" y="1435100"/>
            <a:ext cx="2962672" cy="4691063"/>
          </a:xfrm>
        </p:spPr>
        <p:txBody>
          <a:bodyPr>
            <a:normAutofit lnSpcReduction="10000"/>
          </a:bodyPr>
          <a:lstStyle/>
          <a:p>
            <a:pPr algn="just"/>
            <a:r>
              <a:rPr lang="ru-RU" dirty="0" smtClean="0">
                <a:latin typeface="Times New Roman" pitchFamily="18" charset="0"/>
                <a:cs typeface="Times New Roman" pitchFamily="18" charset="0"/>
              </a:rPr>
              <a:t>Русская поэзия трех предоктябрьских десятилетий представлена в книге избранными стихами не только видных  мастеров, но и их менее известных и незаслуженно забытых современников. Это участники различных литературных течений и групп (символисты, акмеисты, футуристы, представители революционно- пролетарской, крестьянской поэзии) и те, кто стоял вне направлений. Подборку стихов каждого из поэтов (а их в книге более 140) предваряет Краткий очерк о нем. Вступительная статья ко всему изданию вводит читателя в мир лирики»серебряного века», выявляет особенности ее поэтики, черты художественной новизны. Книга обращена к широким кругам любителей поэзии.</a:t>
            </a:r>
            <a:endParaRPr lang="ru-RU" dirty="0">
              <a:latin typeface="Times New Roman" pitchFamily="18" charset="0"/>
              <a:cs typeface="Times New Roman" pitchFamily="18" charset="0"/>
            </a:endParaRPr>
          </a:p>
        </p:txBody>
      </p:sp>
      <p:pic>
        <p:nvPicPr>
          <p:cNvPr id="8194" name="Picture 2" descr="C:\Documents and Settings\biblio_1.BIBL_NEW_C01\Рабочий стол\Для Лисавцовой Н.И\CCF26102012_00009.jpg"/>
          <p:cNvPicPr>
            <a:picLocks noGrp="1" noChangeAspect="1" noChangeArrowheads="1"/>
          </p:cNvPicPr>
          <p:nvPr>
            <p:ph idx="1"/>
          </p:nvPr>
        </p:nvPicPr>
        <p:blipFill>
          <a:blip r:embed="rId2" cstate="print"/>
          <a:srcRect t="1018" r="35762" b="30088"/>
          <a:stretch>
            <a:fillRect/>
          </a:stretch>
        </p:blipFill>
        <p:spPr bwMode="auto">
          <a:xfrm>
            <a:off x="4190316" y="1052736"/>
            <a:ext cx="3838068" cy="504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C:\Documents and Settings\biblio_1.BIBL_NEW_C01\Рабочий стол\Лисавцовой - Сереб. век\fbca00aa791af945173efb98dcc.jpg"/>
          <p:cNvPicPr>
            <a:picLocks noChangeAspect="1" noChangeArrowheads="1"/>
          </p:cNvPicPr>
          <p:nvPr/>
        </p:nvPicPr>
        <p:blipFill>
          <a:blip r:embed="rId3" cstate="print"/>
          <a:srcRect/>
          <a:stretch>
            <a:fillRect/>
          </a:stretch>
        </p:blipFill>
        <p:spPr bwMode="auto">
          <a:xfrm>
            <a:off x="1187624" y="5013176"/>
            <a:ext cx="2281842" cy="1844824"/>
          </a:xfrm>
          <a:prstGeom prst="rect">
            <a:avLst/>
          </a:prstGeom>
          <a:noFill/>
          <a:effectLst>
            <a:softEdge rad="635000"/>
          </a:effectLst>
          <a:scene3d>
            <a:camera prst="isometricTopUp">
              <a:rot lat="88919" lon="8440355" rev="18577209"/>
            </a:camera>
            <a:lightRig rig="threePt" dir="t"/>
          </a:scene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accent5">
                <a:lumMod val="60000"/>
                <a:lumOff val="40000"/>
                <a:alpha val="72000"/>
              </a:schemeClr>
            </a:gs>
            <a:gs pos="39999">
              <a:srgbClr val="85C2FF"/>
            </a:gs>
            <a:gs pos="70000">
              <a:srgbClr val="C4D6EB"/>
            </a:gs>
            <a:gs pos="100000">
              <a:srgbClr val="FFEBFA"/>
            </a:gs>
          </a:gsLst>
          <a:lin ang="17400000" scaled="0"/>
          <a:tileRect/>
        </a:grad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Настоящее издание включает в себя поэму А. А. Ахматовой «Реквием» и стихотворения, определившие трагический контекст произведения, многие из которых были опубликованы (как и поэма) уже после смерти автора. </a:t>
            </a:r>
          </a:p>
          <a:p>
            <a:pPr algn="just"/>
            <a:r>
              <a:rPr lang="ru-RU" dirty="0" smtClean="0">
                <a:latin typeface="Times New Roman" pitchFamily="18" charset="0"/>
                <a:cs typeface="Times New Roman" pitchFamily="18" charset="0"/>
              </a:rPr>
              <a:t>  Поэма написана была в трудные годы  цензуры и репрессий. В тюрьме сын Ахматовой, ждет приговора. Ахматова создает свой</a:t>
            </a:r>
          </a:p>
          <a:p>
            <a:pPr algn="just"/>
            <a:r>
              <a:rPr lang="ru-RU" dirty="0" smtClean="0">
                <a:latin typeface="Times New Roman" pitchFamily="18" charset="0"/>
                <a:cs typeface="Times New Roman" pitchFamily="18" charset="0"/>
              </a:rPr>
              <a:t> «Реквием»: записывает на клочках бумаги стихи, дает их Л. Чуковской- запомнить - и мгновенно сжигает. </a:t>
            </a:r>
          </a:p>
          <a:p>
            <a:pPr algn="just"/>
            <a:r>
              <a:rPr lang="ru-RU" dirty="0" smtClean="0">
                <a:latin typeface="Times New Roman" pitchFamily="18" charset="0"/>
                <a:cs typeface="Times New Roman" pitchFamily="18" charset="0"/>
              </a:rPr>
              <a:t>Книга предназначена широкому кругу читателей.</a:t>
            </a:r>
            <a:endParaRPr lang="ru-RU" dirty="0">
              <a:latin typeface="Times New Roman" pitchFamily="18" charset="0"/>
              <a:cs typeface="Times New Roman" pitchFamily="18" charset="0"/>
            </a:endParaRPr>
          </a:p>
        </p:txBody>
      </p:sp>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Ш4Р6 Ахматова А.А. Реквием. Избранные стихотворения /А.А. Ахматова. - Владимир : Изд-во ВГПУ, 1994. – 24 с.</a:t>
            </a:r>
            <a:endParaRPr lang="ru-RU" sz="1400" dirty="0">
              <a:latin typeface="Times New Roman" pitchFamily="18" charset="0"/>
              <a:cs typeface="Times New Roman" pitchFamily="18" charset="0"/>
            </a:endParaRPr>
          </a:p>
        </p:txBody>
      </p:sp>
      <p:pic>
        <p:nvPicPr>
          <p:cNvPr id="8" name="Picture 2" descr="C:\Documents and Settings\biblio_1.BIBL_NEW_C01\Рабочий стол\Для Лисавцовой Н.И\CCF26102012_00011.jpg"/>
          <p:cNvPicPr>
            <a:picLocks noChangeAspect="1" noChangeArrowheads="1"/>
          </p:cNvPicPr>
          <p:nvPr/>
        </p:nvPicPr>
        <p:blipFill>
          <a:blip r:embed="rId2" cstate="print">
            <a:duotone>
              <a:prstClr val="black"/>
              <a:srgbClr val="7030A0">
                <a:tint val="45000"/>
                <a:satMod val="400000"/>
              </a:srgbClr>
            </a:duotone>
          </a:blip>
          <a:srcRect t="-212" r="32352" b="32548"/>
          <a:stretch>
            <a:fillRect/>
          </a:stretch>
        </p:blipFill>
        <p:spPr bwMode="auto">
          <a:xfrm>
            <a:off x="4644008" y="908720"/>
            <a:ext cx="3693008" cy="5400600"/>
          </a:xfrm>
          <a:prstGeom prst="rect">
            <a:avLst/>
          </a:prstGeom>
          <a:ln>
            <a:noFill/>
          </a:ln>
          <a:effectLst>
            <a:outerShdw blurRad="292100" dist="139700" dir="2700000" algn="tl" rotWithShape="0">
              <a:srgbClr val="333333">
                <a:alpha val="65000"/>
              </a:srgbClr>
            </a:outerShdw>
          </a:effectLst>
          <a:scene3d>
            <a:camera prst="orthographicFront">
              <a:rot lat="18689576" lon="20803449" rev="2024025"/>
            </a:camera>
            <a:lightRig rig="threePt" dir="t"/>
          </a:scene3d>
          <a:sp3d z="958850">
            <a:bevelT w="114300" prst="artDeco"/>
          </a:sp3d>
        </p:spPr>
      </p:pic>
      <p:pic>
        <p:nvPicPr>
          <p:cNvPr id="2050" name="Picture 2"/>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971600" y="5085184"/>
            <a:ext cx="2286000" cy="1428750"/>
          </a:xfrm>
          <a:prstGeom prst="rect">
            <a:avLst/>
          </a:prstGeom>
          <a:noFill/>
          <a:ln w="9525">
            <a:noFill/>
            <a:miter lim="800000"/>
            <a:headEnd/>
            <a:tailEnd/>
          </a:ln>
          <a:effectLst>
            <a:softEdge rad="317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0">
              <a:schemeClr val="accent5">
                <a:lumMod val="75000"/>
                <a:alpha val="97000"/>
              </a:schemeClr>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Ш33Р7 Чуковская Л. Записки об     Ч88   Анне Ахматовой. Кн.1. 1938-1941 / Л.Чуковская. - М. : Книга, 1989. – 272 с.</a:t>
            </a:r>
            <a:endParaRPr lang="ru-RU" sz="1400" dirty="0">
              <a:latin typeface="Times New Roman" pitchFamily="18" charset="0"/>
              <a:cs typeface="Times New Roman" pitchFamily="18" charset="0"/>
            </a:endParaRPr>
          </a:p>
        </p:txBody>
      </p:sp>
      <p:pic>
        <p:nvPicPr>
          <p:cNvPr id="8194" name="Picture 2"/>
          <p:cNvPicPr>
            <a:picLocks noGrp="1" noChangeAspect="1" noChangeArrowheads="1"/>
          </p:cNvPicPr>
          <p:nvPr>
            <p:ph idx="1"/>
          </p:nvPr>
        </p:nvPicPr>
        <p:blipFill>
          <a:blip r:embed="rId2" cstate="print"/>
          <a:srcRect t="3479" r="40873" b="32548"/>
          <a:stretch>
            <a:fillRect/>
          </a:stretch>
        </p:blipFill>
        <p:spPr bwMode="auto">
          <a:xfrm>
            <a:off x="4788024" y="1124744"/>
            <a:ext cx="3168352" cy="4753340"/>
          </a:xfrm>
          <a:prstGeom prst="rect">
            <a:avLst/>
          </a:prstGeom>
          <a:ln>
            <a:noFill/>
          </a:ln>
          <a:effectLst>
            <a:outerShdw blurRad="292100" dist="139700" dir="2700000" algn="tl" rotWithShape="0">
              <a:srgbClr val="333333">
                <a:alpha val="65000"/>
              </a:srgbClr>
            </a:outerShdw>
          </a:effectLst>
          <a:scene3d>
            <a:camera prst="perspectiveRelaxed">
              <a:rot lat="19499809" lon="2653934" rev="19639573"/>
            </a:camera>
            <a:lightRig rig="threePt" dir="t"/>
          </a:scene3d>
          <a:sp3d z="793750"/>
        </p:spPr>
      </p:pic>
      <p:sp>
        <p:nvSpPr>
          <p:cNvPr id="10" name="Текст 9"/>
          <p:cNvSpPr>
            <a:spLocks noGrp="1"/>
          </p:cNvSpPr>
          <p:nvPr>
            <p:ph type="body" sz="half" idx="2"/>
          </p:nvPr>
        </p:nvSpPr>
        <p:spPr/>
        <p:txBody>
          <a:bodyPr/>
          <a:lstStyle/>
          <a:p>
            <a:pPr algn="just"/>
            <a:r>
              <a:rPr lang="ru-RU" dirty="0" smtClean="0">
                <a:latin typeface="Times New Roman" pitchFamily="18" charset="0"/>
                <a:cs typeface="Times New Roman" pitchFamily="18" charset="0"/>
              </a:rPr>
              <a:t>Книга Лидии Чуковской об Анне Ахматовой- не воспоминания. Это – записи для себя, по живому слову и следу событий. В записях отчетливо проступают приметы ахматовского быта, круг её друзей, черты её личности, характер её литературных интересов. Записи ведутся «в страшные годы ежовщины».В тюрьме ждет приговора и получает «срок» сын анны Ахматовой.</a:t>
            </a:r>
          </a:p>
          <a:p>
            <a:pPr algn="just"/>
            <a:r>
              <a:rPr lang="ru-RU" dirty="0" smtClean="0">
                <a:latin typeface="Times New Roman" pitchFamily="18" charset="0"/>
                <a:cs typeface="Times New Roman" pitchFamily="18" charset="0"/>
              </a:rPr>
              <a:t>Манера повествования дает читателю возможность пережить вместе с автором то давнее жестокое и трудное время.</a:t>
            </a:r>
          </a:p>
          <a:p>
            <a:pPr algn="just"/>
            <a:r>
              <a:rPr lang="ru-RU" dirty="0" smtClean="0">
                <a:latin typeface="Times New Roman" pitchFamily="18" charset="0"/>
                <a:cs typeface="Times New Roman" pitchFamily="18" charset="0"/>
              </a:rPr>
              <a:t>  Книга предназначена широкому кругу читателей.</a:t>
            </a:r>
          </a:p>
          <a:p>
            <a:pPr algn="just"/>
            <a:endParaRPr lang="ru-RU" dirty="0">
              <a:latin typeface="Times New Roman" pitchFamily="18" charset="0"/>
              <a:cs typeface="Times New Roman" pitchFamily="18" charset="0"/>
            </a:endParaRPr>
          </a:p>
        </p:txBody>
      </p:sp>
      <p:pic>
        <p:nvPicPr>
          <p:cNvPr id="5" name="Picture 2" descr="F:\Литературная Белгородчина\jpg.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755576" y="5301208"/>
            <a:ext cx="2376264" cy="994851"/>
          </a:xfrm>
          <a:prstGeom prst="rect">
            <a:avLst/>
          </a:prstGeom>
          <a:noFill/>
          <a:effectLst>
            <a:softEdge rad="317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accent1">
                <a:lumMod val="60000"/>
                <a:lumOff val="40000"/>
                <a:alpha val="96000"/>
              </a:schemeClr>
            </a:gs>
            <a:gs pos="40000">
              <a:schemeClr val="bg2">
                <a:tint val="45000"/>
                <a:shade val="99000"/>
                <a:satMod val="350000"/>
              </a:schemeClr>
            </a:gs>
            <a:gs pos="100000">
              <a:schemeClr val="bg2">
                <a:shade val="20000"/>
                <a:satMod val="255000"/>
              </a:schemeClr>
            </a:gs>
          </a:gsLst>
          <a:lin ang="2700000" scaled="1"/>
          <a:tileRect/>
        </a:gra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r="39172" b="30088"/>
          <a:stretch>
            <a:fillRect/>
          </a:stretch>
        </p:blipFill>
        <p:spPr bwMode="auto">
          <a:xfrm>
            <a:off x="4572000" y="260649"/>
            <a:ext cx="3865128" cy="6048672"/>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57200" y="273050"/>
            <a:ext cx="3178696" cy="1162050"/>
          </a:xfrm>
        </p:spPr>
        <p:txBody>
          <a:bodyPr>
            <a:normAutofit fontScale="90000"/>
          </a:bodyPr>
          <a:lstStyle/>
          <a:p>
            <a:r>
              <a:rPr lang="ru-RU" sz="1600" dirty="0" smtClean="0"/>
              <a:t/>
            </a:r>
            <a:br>
              <a:rPr lang="ru-RU" sz="1600" dirty="0" smtClean="0"/>
            </a:br>
            <a:r>
              <a:rPr lang="ru-RU" sz="1600" dirty="0" smtClean="0">
                <a:latin typeface="Times New Roman" pitchFamily="18" charset="0"/>
                <a:cs typeface="Times New Roman" pitchFamily="18" charset="0"/>
              </a:rPr>
              <a:t>Ш4Р6   Артемьева Г.  Код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А86   Мандельштама / Г. Артемьева. — М. : Астрель, 2012. – 288 с.</a:t>
            </a:r>
            <a:r>
              <a:rPr lang="ru-RU" dirty="0" smtClean="0"/>
              <a:t/>
            </a:r>
            <a:br>
              <a:rPr lang="ru-RU" dirty="0" smtClean="0"/>
            </a:br>
            <a:endParaRPr lang="ru-RU" dirty="0"/>
          </a:p>
        </p:txBody>
      </p:sp>
      <p:sp>
        <p:nvSpPr>
          <p:cNvPr id="4" name="Текст 3"/>
          <p:cNvSpPr>
            <a:spLocks noGrp="1"/>
          </p:cNvSpPr>
          <p:nvPr>
            <p:ph type="body" sz="half" idx="2"/>
          </p:nvPr>
        </p:nvSpPr>
        <p:spPr>
          <a:xfrm>
            <a:off x="467544" y="1196752"/>
            <a:ext cx="3008313" cy="5195119"/>
          </a:xfrm>
        </p:spPr>
        <p:txBody>
          <a:bodyPr/>
          <a:lstStyle/>
          <a:p>
            <a:pPr algn="just"/>
            <a:r>
              <a:rPr lang="ru-RU" dirty="0" smtClean="0">
                <a:latin typeface="Times New Roman" pitchFamily="18" charset="0"/>
                <a:cs typeface="Times New Roman" pitchFamily="18" charset="0"/>
              </a:rPr>
              <a:t>   Галина Артемьева автор многочисленных бестселлеров художественной и прикладной литературы, пишет об одном из самых люби­мых своих поэтов. Эта биографии настолько необычна и глубока, что совершенно по-новому начинает!» смотреть не только на Мандельштама, но и на всю историю Той России. Это скорее не биография, а блестящая шахматная партия, которую Арте</a:t>
            </a:r>
            <a:r>
              <a:rPr lang="ru-RU" dirty="0" smtClean="0"/>
              <a:t>мьева разыграла с Эпохой и Словом.</a:t>
            </a:r>
            <a:endParaRPr lang="ru-RU" dirty="0"/>
          </a:p>
        </p:txBody>
      </p:sp>
      <p:pic>
        <p:nvPicPr>
          <p:cNvPr id="4099" name="Picture 3" descr="C:\Documents and Settings\biblio_1.BIBL_NEW_C01\Рабочий стол\Лисавцовой - Сереб. век\95997325796633.jpg"/>
          <p:cNvPicPr>
            <a:picLocks noChangeAspect="1" noChangeArrowheads="1"/>
          </p:cNvPicPr>
          <p:nvPr/>
        </p:nvPicPr>
        <p:blipFill>
          <a:blip r:embed="rId3" cstate="print"/>
          <a:srcRect l="9795" t="16958" r="24228" b="12994"/>
          <a:stretch>
            <a:fillRect/>
          </a:stretch>
        </p:blipFill>
        <p:spPr bwMode="auto">
          <a:xfrm>
            <a:off x="457792" y="4653136"/>
            <a:ext cx="3034088" cy="1963182"/>
          </a:xfrm>
          <a:prstGeom prst="rect">
            <a:avLst/>
          </a:prstGeom>
          <a:noFill/>
          <a:effectLst>
            <a:softEdge rad="317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40000"/>
                <a:lumOff val="6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2818656" cy="1162050"/>
          </a:xfrm>
        </p:spPr>
        <p:txBody>
          <a:bodyPr>
            <a:normAutofit/>
          </a:bodyPr>
          <a:lstStyle/>
          <a:p>
            <a:pPr algn="just"/>
            <a:r>
              <a:rPr lang="ru-RU" sz="1400" dirty="0" smtClean="0">
                <a:latin typeface="Times New Roman" pitchFamily="18" charset="0"/>
                <a:cs typeface="Times New Roman" pitchFamily="18" charset="0"/>
              </a:rPr>
              <a:t>Ш3Р3 Соколов А.Г. Судьбы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С59 русской литературы в эмиграции 1920-х годов /А.Г. Соколов. – М. : Изд-во МГУ, 1991. – 184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Монография представляет собой краткий очерк литературных судеб русского писательского поколения 1890-1900-х годов, оказавшегося после Октябрьской революции 1917г. В силу разных причин в эмиграции. Книга знакомит современного читателя с жизнью русской литературной эмиграции предвоенных лет, основными периодическими изданиями русского зарубежья, творческими судьбами писателей, вошедших в историю нашей литературы еще в дореволюционное время - И.Бунина, А.Куприна, М.Цветаевой, К. Больмонта,  А. Ремезова и др.</a:t>
            </a:r>
            <a:endParaRPr lang="ru-RU" dirty="0">
              <a:latin typeface="Times New Roman" pitchFamily="18" charset="0"/>
              <a:cs typeface="Times New Roman" pitchFamily="18" charset="0"/>
            </a:endParaRPr>
          </a:p>
        </p:txBody>
      </p:sp>
      <p:pic>
        <p:nvPicPr>
          <p:cNvPr id="7170" name="Picture 2" descr="C:\Documents and Settings\biblio_1.BIBL_NEW_C01\Рабочий стол\Для Лисавцовой Н.И\CCF26102012_00008.jpg"/>
          <p:cNvPicPr>
            <a:picLocks noGrp="1" noChangeAspect="1" noChangeArrowheads="1"/>
          </p:cNvPicPr>
          <p:nvPr>
            <p:ph idx="1"/>
          </p:nvPr>
        </p:nvPicPr>
        <p:blipFill>
          <a:blip r:embed="rId2" cstate="print"/>
          <a:srcRect l="3533" t="684" r="34057" b="27627"/>
          <a:stretch>
            <a:fillRect/>
          </a:stretch>
        </p:blipFill>
        <p:spPr bwMode="auto">
          <a:xfrm>
            <a:off x="4355977" y="404664"/>
            <a:ext cx="3600400" cy="5688632"/>
          </a:xfrm>
          <a:prstGeom prst="rect">
            <a:avLst/>
          </a:prstGeom>
          <a:noFill/>
          <a:effectLst>
            <a:glow rad="228600">
              <a:schemeClr val="accent3">
                <a:satMod val="175000"/>
                <a:alpha val="40000"/>
              </a:schemeClr>
            </a:glow>
          </a:effectLst>
          <a:scene3d>
            <a:camera prst="isometricOffAxis1Top">
              <a:rot lat="18894385" lon="19842216" rev="2303195"/>
            </a:camera>
            <a:lightRig rig="threePt" dir="t"/>
          </a:scene3d>
        </p:spPr>
      </p:pic>
      <p:pic>
        <p:nvPicPr>
          <p:cNvPr id="27650" name="Picture 2" descr="http://im0-tub-ru.yandex.net/i?id=86694305-38-72&amp;n=21"/>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755576" y="4869160"/>
            <a:ext cx="2543175" cy="1428750"/>
          </a:xfrm>
          <a:prstGeom prst="rect">
            <a:avLst/>
          </a:prstGeom>
          <a:noFill/>
          <a:effectLst>
            <a:softEdge rad="317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accent3">
                <a:lumMod val="40000"/>
                <a:lumOff val="60000"/>
              </a:schemeClr>
            </a:gs>
            <a:gs pos="20000">
              <a:schemeClr val="accent3">
                <a:lumMod val="40000"/>
                <a:lumOff val="60000"/>
                <a:alpha val="42000"/>
              </a:schemeClr>
            </a:gs>
            <a:gs pos="9000">
              <a:schemeClr val="accent5">
                <a:lumMod val="40000"/>
                <a:lumOff val="60000"/>
                <a:alpha val="84000"/>
              </a:schemeClr>
            </a:gs>
            <a:gs pos="40000">
              <a:schemeClr val="bg2">
                <a:tint val="45000"/>
                <a:shade val="99000"/>
                <a:satMod val="350000"/>
              </a:schemeClr>
            </a:gs>
            <a:gs pos="30000">
              <a:schemeClr val="bg2">
                <a:shade val="20000"/>
                <a:satMod val="255000"/>
                <a:alpha val="37000"/>
              </a:schemeClr>
            </a:gs>
          </a:gsLst>
          <a:lin ang="13800000" scaled="0"/>
          <a:tileRect/>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467544" y="4869160"/>
            <a:ext cx="2808312" cy="1836204"/>
          </a:xfrm>
          <a:prstGeom prst="rect">
            <a:avLst/>
          </a:prstGeom>
          <a:noFill/>
          <a:ln w="9525">
            <a:noFill/>
            <a:miter lim="800000"/>
            <a:headEnd/>
            <a:tailEnd/>
          </a:ln>
          <a:effectLst>
            <a:softEdge rad="317500"/>
          </a:effectLst>
        </p:spPr>
      </p:pic>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Ш4Р1    Гумилев Н.С. </a:t>
            </a:r>
            <a:r>
              <a:rPr lang="ru-RU" sz="1400" dirty="0" smtClean="0"/>
              <a:t/>
            </a:r>
            <a:br>
              <a:rPr lang="ru-RU" sz="1400" dirty="0" smtClean="0"/>
            </a:br>
            <a:r>
              <a:rPr lang="ru-RU" sz="1400" dirty="0" smtClean="0">
                <a:latin typeface="Times New Roman" pitchFamily="18" charset="0"/>
                <a:cs typeface="Times New Roman" pitchFamily="18" charset="0"/>
              </a:rPr>
              <a:t> Г93 Драматические произведения / Н.С. Гумилев. – Л. : Искусство, 1990. – 404 с</a:t>
            </a:r>
            <a:r>
              <a:rPr lang="ru-RU" sz="1400" b="0" dirty="0" smtClean="0">
                <a:latin typeface="Times New Roman" pitchFamily="18" charset="0"/>
                <a:cs typeface="Times New Roman" pitchFamily="18" charset="0"/>
              </a:rPr>
              <a:t>.</a:t>
            </a:r>
            <a:endParaRPr lang="ru-RU" sz="1400" b="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Наследие, личность, судьба Н.С.Гумилева (1886-1921) - вызывает жгучий интерес. Творчество Н.С.Гумилева привлекает чарующей новизной и  смелостью, остротой чувств, взволнованной мыслью, личность – мужеством и силой духа.</a:t>
            </a:r>
          </a:p>
          <a:p>
            <a:pPr algn="just"/>
            <a:r>
              <a:rPr lang="ru-RU" dirty="0" smtClean="0">
                <a:latin typeface="Times New Roman" pitchFamily="18" charset="0"/>
                <a:cs typeface="Times New Roman" pitchFamily="18" charset="0"/>
              </a:rPr>
              <a:t>   Драматические произведения русского поэта Н.Гумилева, созданные им в последнее десятилетие жизни, до сих пор не были собраны вместе. Подобное издание предпринято впервые.</a:t>
            </a:r>
          </a:p>
          <a:p>
            <a:pPr algn="just"/>
            <a:r>
              <a:rPr lang="ru-RU" dirty="0" smtClean="0">
                <a:latin typeface="Times New Roman" pitchFamily="18" charset="0"/>
                <a:cs typeface="Times New Roman" pitchFamily="18" charset="0"/>
              </a:rPr>
              <a:t> В сборник входят избранные стихи и поэмы известного русского поэта из десяти его книг, вступительная статья о нем  и комментарии.</a:t>
            </a:r>
          </a:p>
        </p:txBody>
      </p:sp>
      <p:pic>
        <p:nvPicPr>
          <p:cNvPr id="14" name="Picture 2" descr="C:\Documents and Settings\biblio_1.BIBL_NEW_C01\Рабочий стол\Для Лисавцовой Н.И\CCF26102012_00005.jpg"/>
          <p:cNvPicPr>
            <a:picLocks noGrp="1" noChangeAspect="1" noChangeArrowheads="1"/>
          </p:cNvPicPr>
          <p:nvPr>
            <p:ph idx="1"/>
          </p:nvPr>
        </p:nvPicPr>
        <p:blipFill>
          <a:blip r:embed="rId3" cstate="print"/>
          <a:srcRect l="1153" t="1018" r="37467" b="30088"/>
          <a:stretch>
            <a:fillRect/>
          </a:stretch>
        </p:blipFill>
        <p:spPr bwMode="auto">
          <a:xfrm>
            <a:off x="4586984" y="716260"/>
            <a:ext cx="3225376" cy="5016996"/>
          </a:xfrm>
          <a:prstGeom prst="rect">
            <a:avLst/>
          </a:prstGeom>
          <a:noFill/>
          <a:scene3d>
            <a:camera prst="isometricOffAxis1Top">
              <a:rot lat="19302675" lon="18664730" rev="3000000"/>
            </a:camera>
            <a:lightRig rig="threePt" dir="t"/>
          </a:scene3d>
          <a:sp3d z="139700"/>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59000">
              <a:srgbClr val="FFFF00"/>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539552" y="260648"/>
            <a:ext cx="8136904" cy="6192688"/>
          </a:xfrm>
          <a:prstGeom prst="rect">
            <a:avLst/>
          </a:prstGeom>
          <a:noFill/>
          <a:ln w="9525">
            <a:noFill/>
            <a:miter lim="800000"/>
            <a:headEnd/>
            <a:tailEnd/>
          </a:ln>
          <a:effectLst>
            <a:softEdge rad="1270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8000">
              <a:srgbClr val="FF0000"/>
            </a:gs>
            <a:gs pos="68000">
              <a:srgbClr val="7030A0">
                <a:alpha val="73000"/>
              </a:srgbClr>
            </a:gs>
            <a:gs pos="78000">
              <a:srgbClr val="FFFF00"/>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Прямоугольник 4"/>
          <p:cNvSpPr/>
          <p:nvPr/>
        </p:nvSpPr>
        <p:spPr>
          <a:xfrm>
            <a:off x="395536" y="764704"/>
            <a:ext cx="7992888" cy="4955203"/>
          </a:xfrm>
          <a:prstGeom prst="rect">
            <a:avLst/>
          </a:prstGeom>
        </p:spPr>
        <p:txBody>
          <a:bodyPr wrap="square">
            <a:spAutoFit/>
          </a:bodyPr>
          <a:lstStyle/>
          <a:p>
            <a:pPr algn="just"/>
            <a:r>
              <a:rPr lang="ru-RU" sz="9600" dirty="0" smtClean="0"/>
              <a:t>      </a:t>
            </a:r>
            <a:r>
              <a:rPr lang="ru-RU" sz="7200" dirty="0" smtClean="0"/>
              <a:t>ФУТУРИЗМ </a:t>
            </a:r>
            <a:r>
              <a:rPr lang="ru-RU" sz="2200" dirty="0" smtClean="0"/>
              <a:t>- </a:t>
            </a:r>
            <a:r>
              <a:rPr lang="ru-RU" sz="2400" dirty="0" smtClean="0">
                <a:latin typeface="Times New Roman" pitchFamily="18" charset="0"/>
                <a:cs typeface="Times New Roman" pitchFamily="18" charset="0"/>
              </a:rPr>
              <a:t>Авангардистское направление в 1910 - 20-х гг., среди группы российских поэтов, писателей и художников. Направление переплетения документального материала и фантастики, бунтарство, анархичность мировоззрения, выражение массовых настроений толпы в поэзии, отрицание культурных традиций, попытка создать искусство, устремлённое в будущее (В. В. Хлебников, В. В. Маяковский, А.Е. Крученых, И. Северянин).</a:t>
            </a:r>
          </a:p>
          <a:p>
            <a:pPr algn="just"/>
            <a:r>
              <a:rPr lang="ru-RU" sz="2800" dirty="0" smtClean="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68000">
              <a:schemeClr val="accent6">
                <a:lumMod val="75000"/>
                <a:alpha val="42000"/>
              </a:schemeClr>
            </a:gs>
            <a:gs pos="100000">
              <a:schemeClr val="accent1">
                <a:alpha val="72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Ш4Р1  Северянин И. Гармония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С28  контрастов: стихотворения / И. Северянин. – М. : Летопись, 1995. – 381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normAutofit lnSpcReduction="10000"/>
          </a:bodyPr>
          <a:lstStyle/>
          <a:p>
            <a:pPr algn="just"/>
            <a:r>
              <a:rPr lang="ru-RU" dirty="0" smtClean="0">
                <a:latin typeface="Times New Roman" pitchFamily="18" charset="0"/>
                <a:cs typeface="Times New Roman" pitchFamily="18" charset="0"/>
              </a:rPr>
              <a:t>  Северянин Игорь (настоящие имя и фамилия - Игорь Васильевич Лотарев) русский поэт. </a:t>
            </a:r>
          </a:p>
          <a:p>
            <a:pPr algn="just"/>
            <a:r>
              <a:rPr lang="ru-RU" dirty="0" smtClean="0">
                <a:latin typeface="Times New Roman" pitchFamily="18" charset="0"/>
                <a:cs typeface="Times New Roman" pitchFamily="18" charset="0"/>
              </a:rPr>
              <a:t> Эстетизация салонно-городских мотивов, игра в романтический индивидуализм в сборниках «Громокипящий кубок» (1913), «Ананасы в шампанском» (1915). Автобиографический роман в стихах «Колокола собора чувств» (1925) и сборник сонетов «Медальоны» проникнуты любовью к родине, ностальгическим переживанием отторгнутости от неё.</a:t>
            </a:r>
          </a:p>
          <a:p>
            <a:pPr algn="just"/>
            <a:r>
              <a:rPr lang="ru-RU" dirty="0" smtClean="0">
                <a:latin typeface="Times New Roman" pitchFamily="18" charset="0"/>
                <a:cs typeface="Times New Roman" pitchFamily="18" charset="0"/>
              </a:rPr>
              <a:t> Настоящее издание стихотворений Игоря Северянина (1887-1941) открывает серию «Мир поэзии».</a:t>
            </a:r>
          </a:p>
          <a:p>
            <a:pPr algn="just"/>
            <a:r>
              <a:rPr lang="ru-RU" dirty="0" smtClean="0">
                <a:latin typeface="Times New Roman" pitchFamily="18" charset="0"/>
                <a:cs typeface="Times New Roman" pitchFamily="18" charset="0"/>
              </a:rPr>
              <a:t>В книгу  вошли избранные стихотворения с 1907 по 1940 годы, публиковавшиеся при жизни </a:t>
            </a:r>
            <a:r>
              <a:rPr lang="ru-RU" dirty="0" smtClean="0"/>
              <a:t>поэта, в </a:t>
            </a:r>
            <a:r>
              <a:rPr lang="ru-RU" dirty="0" smtClean="0">
                <a:latin typeface="Times New Roman" pitchFamily="18" charset="0"/>
                <a:cs typeface="Times New Roman" pitchFamily="18" charset="0"/>
              </a:rPr>
              <a:t>том числе два больших цикла «Медальоны» и «Адриатика».</a:t>
            </a:r>
          </a:p>
        </p:txBody>
      </p:sp>
      <p:pic>
        <p:nvPicPr>
          <p:cNvPr id="16386" name="Picture 2" descr="C:\Documents and Settings\biblio_1.BIBL_NEW_C01\Рабочий стол\Для Лисавцовой Н.И\CCF02112012_00020.jpg"/>
          <p:cNvPicPr>
            <a:picLocks noGrp="1" noChangeAspect="1" noChangeArrowheads="1"/>
          </p:cNvPicPr>
          <p:nvPr>
            <p:ph idx="1"/>
          </p:nvPr>
        </p:nvPicPr>
        <p:blipFill>
          <a:blip r:embed="rId2" cstate="print"/>
          <a:srcRect t="-212" r="39172" b="43620"/>
          <a:stretch>
            <a:fillRect/>
          </a:stretch>
        </p:blipFill>
        <p:spPr bwMode="auto">
          <a:xfrm>
            <a:off x="4019239" y="260648"/>
            <a:ext cx="3965171" cy="511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92D050"/>
            </a:gs>
            <a:gs pos="0">
              <a:schemeClr val="accent2">
                <a:lumMod val="40000"/>
                <a:lumOff val="60000"/>
              </a:schemeClr>
            </a:gs>
            <a:gs pos="12000">
              <a:srgbClr val="E6D78A"/>
            </a:gs>
            <a:gs pos="30000">
              <a:srgbClr val="C7AC4C"/>
            </a:gs>
            <a:gs pos="45000">
              <a:srgbClr val="E6D78A"/>
            </a:gs>
            <a:gs pos="77000">
              <a:srgbClr val="C7AC4C"/>
            </a:gs>
            <a:gs pos="100000">
              <a:srgbClr val="E6DCAC"/>
            </a:gs>
          </a:gsLst>
          <a:lin ang="5400000" scaled="0"/>
          <a:tileRect/>
        </a:gradFill>
        <a:effectLst/>
      </p:bgPr>
    </p:bg>
    <p:spTree>
      <p:nvGrpSpPr>
        <p:cNvPr id="1" name=""/>
        <p:cNvGrpSpPr/>
        <p:nvPr/>
      </p:nvGrpSpPr>
      <p:grpSpPr>
        <a:xfrm>
          <a:off x="0" y="0"/>
          <a:ext cx="0" cy="0"/>
          <a:chOff x="0" y="0"/>
          <a:chExt cx="0" cy="0"/>
        </a:xfrm>
      </p:grpSpPr>
      <p:pic>
        <p:nvPicPr>
          <p:cNvPr id="5" name="Рисунок 4"/>
          <p:cNvPicPr/>
          <p:nvPr/>
        </p:nvPicPr>
        <p:blipFill>
          <a:blip r:embed="rId2" cstate="print"/>
          <a:srcRect t="42515" r="51188"/>
          <a:stretch>
            <a:fillRect/>
          </a:stretch>
        </p:blipFill>
        <p:spPr bwMode="auto">
          <a:xfrm>
            <a:off x="899592" y="4509120"/>
            <a:ext cx="2304256" cy="1440160"/>
          </a:xfrm>
          <a:prstGeom prst="rect">
            <a:avLst/>
          </a:prstGeom>
          <a:noFill/>
          <a:ln w="9525">
            <a:noFill/>
            <a:miter lim="800000"/>
            <a:headEnd/>
            <a:tailEnd/>
          </a:ln>
          <a:effectLst>
            <a:softEdge rad="317500"/>
          </a:effectLst>
        </p:spPr>
      </p:pic>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 Р16 Пастернак Б. Вальс с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П19 чертовщиной: стихотворения / Б. Пастернак. - М. : Русская книга, 1993. – 160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Борис Леонидович Пастернак  входил в группу «Центрифуга» С футуризмом его связывало «искание и обретение новых поэтических форм, ведущих далее того, что было найдено уже символистами».  Любителям поэзии предлагается подарочное издание избранных стихов Бориса Пастернака.</a:t>
            </a:r>
          </a:p>
          <a:p>
            <a:pPr algn="just"/>
            <a:r>
              <a:rPr lang="ru-RU" dirty="0" smtClean="0">
                <a:latin typeface="Times New Roman" pitchFamily="18" charset="0"/>
                <a:cs typeface="Times New Roman" pitchFamily="18" charset="0"/>
              </a:rPr>
              <a:t> Специально выполненные для этой книги работы фотографа А.М. Галкина органично вплетаются в тонкую звуковую вязь пастернаковского стиха, создавая обрамление почти зримым образам поэта.</a:t>
            </a:r>
            <a:endParaRPr lang="ru-RU"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3" cstate="print"/>
          <a:srcRect t="1018" r="20417" b="10404"/>
          <a:stretch>
            <a:fillRect/>
          </a:stretch>
        </p:blipFill>
        <p:spPr bwMode="auto">
          <a:xfrm>
            <a:off x="4644008" y="476672"/>
            <a:ext cx="3174346" cy="4896544"/>
          </a:xfrm>
          <a:prstGeom prst="rect">
            <a:avLst/>
          </a:prstGeom>
          <a:ln>
            <a:noFill/>
          </a:ln>
          <a:effectLst>
            <a:outerShdw blurRad="50800" dist="38100" dir="18900000" algn="bl" rotWithShape="0">
              <a:prstClr val="black">
                <a:alpha val="40000"/>
              </a:prstClr>
            </a:outerShdw>
          </a:effectLst>
          <a:scene3d>
            <a:camera prst="isometricTopUp"/>
            <a:lightRig rig="threePt" dir="t"/>
          </a:scene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accent6">
                <a:lumMod val="75000"/>
                <a:alpha val="88000"/>
              </a:schemeClr>
            </a:gs>
            <a:gs pos="40000">
              <a:schemeClr val="bg2">
                <a:tint val="45000"/>
                <a:shade val="99000"/>
                <a:satMod val="350000"/>
              </a:schemeClr>
            </a:gs>
            <a:gs pos="100000">
              <a:schemeClr val="bg2">
                <a:shade val="20000"/>
                <a:satMod val="255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5" y="0"/>
            <a:ext cx="2664296" cy="1435100"/>
          </a:xfrm>
        </p:spPr>
        <p:txBody>
          <a:bodyPr>
            <a:noAutofit/>
          </a:bodyPr>
          <a:lstStyle/>
          <a:p>
            <a:pPr algn="just"/>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r>
              <a:rPr lang="ru-RU" sz="1400" dirty="0" smtClean="0"/>
              <a:t/>
            </a:r>
            <a:br>
              <a:rPr lang="ru-RU" sz="1400" dirty="0" smtClean="0"/>
            </a:br>
            <a:endParaRPr lang="ru-RU" sz="1400" dirty="0"/>
          </a:p>
        </p:txBody>
      </p:sp>
      <p:sp>
        <p:nvSpPr>
          <p:cNvPr id="4" name="Текст 3"/>
          <p:cNvSpPr>
            <a:spLocks noGrp="1"/>
          </p:cNvSpPr>
          <p:nvPr>
            <p:ph type="body" sz="half" idx="2"/>
          </p:nvPr>
        </p:nvSpPr>
        <p:spPr/>
        <p:txBody>
          <a:bodyPr>
            <a:normAutofit lnSpcReduction="10000"/>
          </a:bodyPr>
          <a:lstStyle/>
          <a:p>
            <a:pPr algn="just"/>
            <a:r>
              <a:rPr lang="ru-RU" dirty="0" smtClean="0"/>
              <a:t/>
            </a:r>
            <a:br>
              <a:rPr lang="ru-RU" dirty="0" smtClean="0"/>
            </a:br>
            <a:r>
              <a:rPr lang="ru-RU" dirty="0" smtClean="0"/>
              <a:t>  </a:t>
            </a:r>
            <a:r>
              <a:rPr lang="ru-RU" dirty="0" smtClean="0">
                <a:latin typeface="Times New Roman" pitchFamily="18" charset="0"/>
                <a:cs typeface="Times New Roman" pitchFamily="18" charset="0"/>
              </a:rPr>
              <a:t>Марина Ивановна Цветаева (1892—1941) — великая русская поэтесса, творчеству которой присущи интонационно- ритмическая экспрессивность, парадоксальная метафоричность.</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В Собрание сочинений включены произведения, созданные М. Цветаевой в 1906—1941 гг., а также ее письма разных лет и выполненный ею перевод французского романа Анны де Ноаль «Новое упование».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 первую книгу седьмого тома вошли письма М. Цветаевой 1925-1939 годов, адресованные В. Ф. Булгакову, С. Н. Андрониковой-Гальперн, Н. П. Тройскому, В. Н. Буниной и другим, состоявшим в пере­писке с поэтессой в этот период.</a:t>
            </a:r>
            <a:endParaRPr lang="ru-RU" dirty="0">
              <a:latin typeface="Times New Roman" pitchFamily="18" charset="0"/>
              <a:cs typeface="Times New Roman" pitchFamily="18" charset="0"/>
            </a:endParaRPr>
          </a:p>
        </p:txBody>
      </p:sp>
      <p:pic>
        <p:nvPicPr>
          <p:cNvPr id="13314" name="Picture 2" descr="C:\Documents and Settings\biblio_1.BIBL_NEW_C01\Рабочий стол\Для Лисавцовой Н.И\CCF26102012_00014.jpg"/>
          <p:cNvPicPr>
            <a:picLocks noGrp="1" noChangeAspect="1" noChangeArrowheads="1"/>
          </p:cNvPicPr>
          <p:nvPr>
            <p:ph idx="1"/>
          </p:nvPr>
        </p:nvPicPr>
        <p:blipFill>
          <a:blip r:embed="rId2" cstate="print"/>
          <a:srcRect t="-212" r="34057" b="25167"/>
          <a:stretch>
            <a:fillRect/>
          </a:stretch>
        </p:blipFill>
        <p:spPr bwMode="auto">
          <a:xfrm>
            <a:off x="4210203" y="548680"/>
            <a:ext cx="4178220" cy="5616623"/>
          </a:xfrm>
          <a:prstGeom prst="rect">
            <a:avLst/>
          </a:prstGeom>
          <a:noFill/>
          <a:effectLst>
            <a:innerShdw blurRad="63500" dist="50800" dir="13500000">
              <a:prstClr val="black">
                <a:alpha val="50000"/>
              </a:prstClr>
            </a:innerShdw>
          </a:effectLst>
          <a:scene3d>
            <a:camera prst="perspectiveLeft" fov="1800000">
              <a:rot lat="19991688" lon="1187123" rev="20269720"/>
            </a:camera>
            <a:lightRig rig="threePt" dir="t"/>
          </a:scene3d>
          <a:sp3d>
            <a:bevelT/>
          </a:sp3d>
        </p:spPr>
      </p:pic>
      <p:pic>
        <p:nvPicPr>
          <p:cNvPr id="6" name="Рисунок 5"/>
          <p:cNvPicPr/>
          <p:nvPr/>
        </p:nvPicPr>
        <p:blipFill>
          <a:blip r:embed="rId3" cstate="print"/>
          <a:srcRect l="10789" t="5247" r="10000" b="4321"/>
          <a:stretch>
            <a:fillRect/>
          </a:stretch>
        </p:blipFill>
        <p:spPr bwMode="auto">
          <a:xfrm>
            <a:off x="971600" y="5229200"/>
            <a:ext cx="2376264" cy="1628800"/>
          </a:xfrm>
          <a:prstGeom prst="rect">
            <a:avLst/>
          </a:prstGeom>
          <a:noFill/>
          <a:ln w="9525">
            <a:noFill/>
            <a:miter lim="800000"/>
            <a:headEnd/>
            <a:tailEnd/>
          </a:ln>
          <a:effectLst>
            <a:softEdge rad="317500"/>
          </a:effectLst>
        </p:spPr>
      </p:pic>
      <p:sp>
        <p:nvSpPr>
          <p:cNvPr id="7" name="Прямоугольник 6"/>
          <p:cNvSpPr/>
          <p:nvPr/>
        </p:nvSpPr>
        <p:spPr>
          <a:xfrm>
            <a:off x="251520" y="260648"/>
            <a:ext cx="3024336" cy="1169551"/>
          </a:xfrm>
          <a:prstGeom prst="rect">
            <a:avLst/>
          </a:prstGeom>
        </p:spPr>
        <p:txBody>
          <a:bodyPr wrap="square">
            <a:spAutoFit/>
          </a:bodyPr>
          <a:lstStyle/>
          <a:p>
            <a:pPr algn="just"/>
            <a:r>
              <a:rPr lang="ru-RU" sz="1400" dirty="0" smtClean="0"/>
              <a:t> </a:t>
            </a:r>
            <a:r>
              <a:rPr lang="ru-RU" sz="1400" b="1" dirty="0" smtClean="0">
                <a:latin typeface="Times New Roman" pitchFamily="18" charset="0"/>
                <a:cs typeface="Times New Roman" pitchFamily="18" charset="0"/>
              </a:rPr>
              <a:t>Ш4Р6 Цветаева М. Собрание </a:t>
            </a:r>
          </a:p>
          <a:p>
            <a:r>
              <a:rPr lang="ru-RU" sz="1400" b="1" dirty="0" smtClean="0">
                <a:latin typeface="Times New Roman" pitchFamily="18" charset="0"/>
                <a:cs typeface="Times New Roman" pitchFamily="18" charset="0"/>
              </a:rPr>
              <a:t> Ц25  сочинений.: в 7 т.  / М. Цветаева. - М.: ТЕРРА-Книжный клуб; «Книжная лавка-РТР»,1998.  - Т.7. Кн. 1.  - 432 с. </a:t>
            </a:r>
            <a:endParaRPr lang="ru-RU" sz="1400" b="1"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0000">
              <a:srgbClr val="C00000">
                <a:alpha val="59000"/>
              </a:srgbClr>
            </a:gs>
            <a:gs pos="40000">
              <a:schemeClr val="bg2">
                <a:tint val="45000"/>
                <a:shade val="99000"/>
                <a:satMod val="350000"/>
              </a:schemeClr>
            </a:gs>
            <a:gs pos="100000">
              <a:schemeClr val="accent3">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Ш4Р7   Маяковский В.В.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М29  Стихотворения / В.В. Маяковский.  - М. : Мол. гвардия, 1998. – 141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Первое, что возникает при имени «Маяковский», - это чувство его огромности. Своей огромностью Маяковский заслонял свою беззащитность, и она не всем была видна, лишь иногда прорывалась.</a:t>
            </a:r>
          </a:p>
          <a:p>
            <a:pPr algn="just"/>
            <a:r>
              <a:rPr lang="ru-RU" dirty="0" smtClean="0">
                <a:latin typeface="Times New Roman" pitchFamily="18" charset="0"/>
                <a:cs typeface="Times New Roman" pitchFamily="18" charset="0"/>
              </a:rPr>
              <a:t>  Стихотворения В.Маяковского, вошедшие в этот сборник, запечатлели важнейшие события и проблемы своего времени. Поистине Эпический размах поэтических сравнений, дерзкая смелость метафор, какая-то удивительная сила и весомость стихотворного ритма сочетаются в его произведениях с публицистической страстностью, вдохновенной патетикой.</a:t>
            </a:r>
            <a:endParaRPr lang="ru-RU"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t="-212" r="52812" b="53462"/>
          <a:stretch>
            <a:fillRect/>
          </a:stretch>
        </p:blipFill>
        <p:spPr bwMode="auto">
          <a:xfrm>
            <a:off x="4427984" y="836712"/>
            <a:ext cx="3528392" cy="4844527"/>
          </a:xfrm>
          <a:prstGeom prst="roundRect">
            <a:avLst>
              <a:gd name="adj" fmla="val 8594"/>
            </a:avLst>
          </a:prstGeom>
          <a:solidFill>
            <a:srgbClr val="FFFFFF">
              <a:shade val="85000"/>
            </a:srgbClr>
          </a:solidFill>
          <a:ln>
            <a:noFill/>
          </a:ln>
          <a:effectLst>
            <a:reflection blurRad="6350" stA="50000" endA="300" endPos="90000" dist="50800" dir="5400000" sy="-100000" algn="bl" rotWithShape="0"/>
          </a:effectLst>
          <a:scene3d>
            <a:camera prst="perspectiveContrastingLeftFacing"/>
            <a:lightRig rig="threePt" dir="t"/>
          </a:scene3d>
          <a:sp3d>
            <a:bevelT w="165100" prst="coolSlant"/>
          </a:sp3d>
        </p:spPr>
      </p:pic>
      <p:pic>
        <p:nvPicPr>
          <p:cNvPr id="5" name="Picture 2" descr="F:\Литературная Белгородчина\Edebi-Sanatlar-Nedir.jpg"/>
          <p:cNvPicPr>
            <a:picLocks noChangeAspect="1" noChangeArrowheads="1"/>
          </p:cNvPicPr>
          <p:nvPr/>
        </p:nvPicPr>
        <p:blipFill>
          <a:blip r:embed="rId3" cstate="print"/>
          <a:srcRect/>
          <a:stretch>
            <a:fillRect/>
          </a:stretch>
        </p:blipFill>
        <p:spPr bwMode="auto">
          <a:xfrm>
            <a:off x="539552" y="4934290"/>
            <a:ext cx="2929508" cy="1923710"/>
          </a:xfrm>
          <a:prstGeom prst="rect">
            <a:avLst/>
          </a:prstGeom>
          <a:noFill/>
          <a:effectLst>
            <a:softEdge rad="635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0000">
              <a:schemeClr val="accent2">
                <a:alpha val="74000"/>
              </a:schemeClr>
            </a:gs>
            <a:gs pos="40000">
              <a:schemeClr val="bg2">
                <a:tint val="45000"/>
                <a:shade val="99000"/>
                <a:satMod val="350000"/>
              </a:schemeClr>
            </a:gs>
            <a:gs pos="100000">
              <a:schemeClr val="bg2">
                <a:shade val="20000"/>
                <a:satMod val="255000"/>
              </a:schemeClr>
            </a:gs>
          </a:gsLst>
          <a:lin ang="2700000" scaled="1"/>
          <a:tileRect/>
        </a:gradFill>
        <a:effectLst/>
      </p:bgPr>
    </p:bg>
    <p:spTree>
      <p:nvGrpSpPr>
        <p:cNvPr id="1" name=""/>
        <p:cNvGrpSpPr/>
        <p:nvPr/>
      </p:nvGrpSpPr>
      <p:grpSpPr>
        <a:xfrm>
          <a:off x="0" y="0"/>
          <a:ext cx="0" cy="0"/>
          <a:chOff x="0" y="0"/>
          <a:chExt cx="0" cy="0"/>
        </a:xfrm>
      </p:grpSpPr>
      <p:pic>
        <p:nvPicPr>
          <p:cNvPr id="5122" name="Picture 2" descr="C:\Documents and Settings\biblio_1.BIBL_NEW_C01\Рабочий стол\Лисавцовой - Сереб. век\1688062.jpg"/>
          <p:cNvPicPr>
            <a:picLocks noChangeAspect="1" noChangeArrowheads="1"/>
          </p:cNvPicPr>
          <p:nvPr/>
        </p:nvPicPr>
        <p:blipFill>
          <a:blip r:embed="rId2" cstate="print"/>
          <a:srcRect/>
          <a:stretch>
            <a:fillRect/>
          </a:stretch>
        </p:blipFill>
        <p:spPr bwMode="auto">
          <a:xfrm>
            <a:off x="899592" y="5297827"/>
            <a:ext cx="2340260" cy="1560173"/>
          </a:xfrm>
          <a:prstGeom prst="rect">
            <a:avLst/>
          </a:prstGeom>
          <a:noFill/>
          <a:effectLst>
            <a:softEdge rad="317500"/>
          </a:effectLst>
        </p:spPr>
      </p:pic>
      <p:pic>
        <p:nvPicPr>
          <p:cNvPr id="2050" name="Picture 2"/>
          <p:cNvPicPr>
            <a:picLocks noGrp="1" noChangeAspect="1" noChangeArrowheads="1"/>
          </p:cNvPicPr>
          <p:nvPr>
            <p:ph idx="1"/>
          </p:nvPr>
        </p:nvPicPr>
        <p:blipFill>
          <a:blip r:embed="rId3" cstate="print"/>
          <a:srcRect r="35762" b="32548"/>
          <a:stretch>
            <a:fillRect/>
          </a:stretch>
        </p:blipFill>
        <p:spPr bwMode="auto">
          <a:xfrm>
            <a:off x="4499992" y="404664"/>
            <a:ext cx="3960440" cy="5904656"/>
          </a:xfrm>
          <a:prstGeom prst="rect">
            <a:avLst/>
          </a:prstGeom>
          <a:noFill/>
          <a:ln w="9525">
            <a:noFill/>
            <a:miter lim="800000"/>
            <a:headEnd/>
            <a:tailEnd/>
          </a:ln>
        </p:spPr>
      </p:pic>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Ш3Р7 Воспоминания о М.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В 77 Булгакове: сборник. – М. : Советский писатель, 1988. – 528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a:xfrm>
            <a:off x="395536" y="1340768"/>
            <a:ext cx="3008313" cy="4691063"/>
          </a:xfrm>
        </p:spPr>
        <p:txBody>
          <a:bodyPr/>
          <a:lstStyle/>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Булгакова стали вспоминать с опозданием : спустя 25 лет после его смерти.  Его известность нарастала как шквал, из литературной среды перешла в широкую среду читателей, перехлестнула отечественные границы.  </a:t>
            </a:r>
          </a:p>
          <a:p>
            <a:pPr algn="just"/>
            <a:r>
              <a:rPr lang="ru-RU" dirty="0" smtClean="0">
                <a:latin typeface="Times New Roman" pitchFamily="18" charset="0"/>
                <a:cs typeface="Times New Roman" pitchFamily="18" charset="0"/>
              </a:rPr>
              <a:t>  Восстановление забытых имен – естественный процесс обогащающейся наследием культуры.  В сборнике о М. Булгакове вспоминают К. Паустовский, В. Катаев, Э. Миндлин, С. Ермолинский и др. Они рассказывают о начале литературного пути писателя, о его работе в театре, о жизни и творчестве последних лет.</a:t>
            </a:r>
            <a:endParaRPr lang="ru-RU"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91000">
              <a:srgbClr val="C00000">
                <a:alpha val="45000"/>
              </a:srgb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Ш4Р6   Горький М. Мать.</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Г 71 Воспоминания / М. Горький. - М.: Худож. лит., 1982. – 510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В книгу входят: повесть М. Горького «Мать», где ярко изображена борьба революционного пролетариата против буржуазного строя за социализм, созданы правдивые образы революционеров, сознательных борцов за дело рабочего класса, и «Воспоминания», включающие три раздела: «А.П.Чехов», «Лев Толстой», и «В.И.Ленин».</a:t>
            </a:r>
            <a:endParaRPr lang="ru-RU" dirty="0">
              <a:latin typeface="Times New Roman" pitchFamily="18" charset="0"/>
              <a:cs typeface="Times New Roman" pitchFamily="18" charset="0"/>
            </a:endParaRPr>
          </a:p>
        </p:txBody>
      </p:sp>
      <p:pic>
        <p:nvPicPr>
          <p:cNvPr id="5122" name="Picture 2" descr="C:\Documents and Settings\biblio_1.BIBL_NEW_C01\Рабочий стол\Для Лисавцовой Н.И\CCF26102012_00006.jpg"/>
          <p:cNvPicPr>
            <a:picLocks noGrp="1" noChangeAspect="1" noChangeArrowheads="1"/>
          </p:cNvPicPr>
          <p:nvPr>
            <p:ph idx="1"/>
          </p:nvPr>
        </p:nvPicPr>
        <p:blipFill>
          <a:blip r:embed="rId2" cstate="print"/>
          <a:srcRect l="2997" t="1887" r="52802" b="48413"/>
          <a:stretch>
            <a:fillRect/>
          </a:stretch>
        </p:blipFill>
        <p:spPr bwMode="auto">
          <a:xfrm>
            <a:off x="4211960" y="476672"/>
            <a:ext cx="4248472" cy="5688632"/>
          </a:xfrm>
          <a:prstGeom prst="rect">
            <a:avLst/>
          </a:prstGeom>
          <a:noFill/>
        </p:spPr>
      </p:pic>
      <p:pic>
        <p:nvPicPr>
          <p:cNvPr id="5" name="Picture 3"/>
          <p:cNvPicPr>
            <a:picLocks noChangeAspect="1" noChangeArrowheads="1"/>
          </p:cNvPicPr>
          <p:nvPr/>
        </p:nvPicPr>
        <p:blipFill>
          <a:blip r:embed="rId3" cstate="print">
            <a:duotone>
              <a:prstClr val="black"/>
              <a:schemeClr val="accent2">
                <a:tint val="45000"/>
                <a:satMod val="400000"/>
              </a:schemeClr>
            </a:duotone>
          </a:blip>
          <a:srcRect t="62222" b="11111"/>
          <a:stretch>
            <a:fillRect/>
          </a:stretch>
        </p:blipFill>
        <p:spPr bwMode="auto">
          <a:xfrm>
            <a:off x="323528" y="4149080"/>
            <a:ext cx="3378022" cy="1584176"/>
          </a:xfrm>
          <a:prstGeom prst="rect">
            <a:avLst/>
          </a:prstGeom>
          <a:ln>
            <a:noFill/>
          </a:ln>
          <a:effectLst>
            <a:softEdge rad="317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4">
                <a:lumMod val="20000"/>
                <a:lumOff val="80000"/>
                <a:alpha val="51000"/>
              </a:schemeClr>
            </a:gs>
            <a:gs pos="50000">
              <a:srgbClr val="9CB86E"/>
            </a:gs>
            <a:gs pos="79000">
              <a:schemeClr val="accent1">
                <a:lumMod val="75000"/>
                <a:alpha val="28000"/>
              </a:schemeClr>
            </a:gs>
            <a:gs pos="100000">
              <a:schemeClr val="accent6">
                <a:lumMod val="75000"/>
                <a:alpha val="93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Ш4Р1 В.Я. Брюсов. Избранная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Б89 проза / В.Я. Брюсов - М.: Современник, 1989. – 671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Валерий Яковлевич Брюсов (1873-1924)- один из крупнейших поэтов </a:t>
            </a:r>
            <a:r>
              <a:rPr lang="en-US" dirty="0" smtClean="0">
                <a:latin typeface="Times New Roman" pitchFamily="18" charset="0"/>
                <a:cs typeface="Times New Roman" pitchFamily="18" charset="0"/>
              </a:rPr>
              <a:t>XX</a:t>
            </a:r>
            <a:r>
              <a:rPr lang="ru-RU" dirty="0" smtClean="0">
                <a:latin typeface="Times New Roman" pitchFamily="18" charset="0"/>
                <a:cs typeface="Times New Roman" pitchFamily="18" charset="0"/>
              </a:rPr>
              <a:t> века ,прозаик, драматург и переводчик, критик и теоретик стиха, историк и литературовед. Прошел сложный и противоречивый путь, вставший на сторону Октября. Роль и значение поэзии Брюсова существенно преобладают над всеми иными проявлениями его многогранной литературной деятельности. Но Брюсов-поэт не заслоняет и не подавляет Брюсова-прозаика.</a:t>
            </a:r>
          </a:p>
          <a:p>
            <a:pPr algn="just"/>
            <a:r>
              <a:rPr lang="ru-RU" dirty="0" smtClean="0">
                <a:latin typeface="Times New Roman" pitchFamily="18" charset="0"/>
                <a:cs typeface="Times New Roman" pitchFamily="18" charset="0"/>
              </a:rPr>
              <a:t>  В настоящем сборнике представлены прозаические произведения; рассказы </a:t>
            </a:r>
            <a:r>
              <a:rPr lang="ru-RU" dirty="0" smtClean="0"/>
              <a:t>и повести </a:t>
            </a:r>
            <a:r>
              <a:rPr lang="ru-RU" dirty="0" smtClean="0">
                <a:latin typeface="Times New Roman" pitchFamily="18" charset="0"/>
                <a:cs typeface="Times New Roman" pitchFamily="18" charset="0"/>
              </a:rPr>
              <a:t>разных лет, а также роман «Огненный ангел».</a:t>
            </a:r>
            <a:endParaRPr lang="ru-RU" dirty="0">
              <a:latin typeface="Times New Roman" pitchFamily="18" charset="0"/>
              <a:cs typeface="Times New Roman" pitchFamily="18" charset="0"/>
            </a:endParaRPr>
          </a:p>
        </p:txBody>
      </p:sp>
      <p:pic>
        <p:nvPicPr>
          <p:cNvPr id="9218" name="Picture 2" descr="C:\Documents and Settings\biblio_1.BIBL_NEW_C01\Рабочий стол\Для Лисавцовой Н.И\CCF02112012_00012.jpg"/>
          <p:cNvPicPr>
            <a:picLocks noGrp="1" noChangeAspect="1" noChangeArrowheads="1"/>
          </p:cNvPicPr>
          <p:nvPr>
            <p:ph idx="1"/>
          </p:nvPr>
        </p:nvPicPr>
        <p:blipFill>
          <a:blip r:embed="rId2" cstate="print"/>
          <a:srcRect l="3410" r="33505" b="30344"/>
          <a:stretch>
            <a:fillRect/>
          </a:stretch>
        </p:blipFill>
        <p:spPr bwMode="auto">
          <a:xfrm>
            <a:off x="4429344" y="620688"/>
            <a:ext cx="3338807" cy="5109252"/>
          </a:xfrm>
          <a:prstGeom prst="rect">
            <a:avLst/>
          </a:prstGeom>
          <a:noFill/>
          <a:scene3d>
            <a:camera prst="perspectiveHeroicExtremeLeftFacing"/>
            <a:lightRig rig="threePt" dir="t"/>
          </a:scene3d>
        </p:spPr>
      </p:pic>
      <p:pic>
        <p:nvPicPr>
          <p:cNvPr id="9" name="Picture 2" descr="F:\Литературная Белгородчина\0_6d48d_e4dce0f_XL.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330079" y="5373216"/>
            <a:ext cx="1369713" cy="1484784"/>
          </a:xfrm>
          <a:prstGeom prst="rect">
            <a:avLst/>
          </a:prstGeom>
          <a:noFill/>
          <a:effectLst>
            <a:softEdge rad="317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5000">
              <a:schemeClr val="accent4">
                <a:lumMod val="75000"/>
                <a:alpha val="50000"/>
              </a:schemeClr>
            </a:gs>
            <a:gs pos="40000">
              <a:schemeClr val="bg2">
                <a:tint val="45000"/>
                <a:shade val="99000"/>
                <a:satMod val="350000"/>
              </a:schemeClr>
            </a:gs>
            <a:gs pos="100000">
              <a:schemeClr val="bg2">
                <a:shade val="20000"/>
                <a:satMod val="255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008313" cy="1162050"/>
          </a:xfrm>
        </p:spPr>
        <p:txBody>
          <a:bodyPr>
            <a:normAutofit/>
          </a:bodyPr>
          <a:lstStyle/>
          <a:p>
            <a:pPr algn="just"/>
            <a:r>
              <a:rPr lang="ru-RU" sz="1400" dirty="0" smtClean="0">
                <a:latin typeface="Times New Roman" pitchFamily="18" charset="0"/>
                <a:cs typeface="Times New Roman" pitchFamily="18" charset="0"/>
              </a:rPr>
              <a:t>Ш4Р1 Сказка серебряного века: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С42 сборник / Т. </a:t>
            </a:r>
            <a:r>
              <a:rPr lang="ru-RU" sz="1400" dirty="0" err="1" smtClean="0">
                <a:latin typeface="Times New Roman" pitchFamily="18" charset="0"/>
                <a:cs typeface="Times New Roman" pitchFamily="18" charset="0"/>
              </a:rPr>
              <a:t>Берегулева</a:t>
            </a:r>
            <a:r>
              <a:rPr lang="ru-RU" sz="1400" dirty="0" smtClean="0">
                <a:latin typeface="Times New Roman" pitchFamily="18" charset="0"/>
                <a:cs typeface="Times New Roman" pitchFamily="18" charset="0"/>
              </a:rPr>
              <a:t>- Дмитриева. – М. : Изд-во «ТЕРРА», 1994. – 640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normAutofit/>
          </a:bodyPr>
          <a:lstStyle/>
          <a:p>
            <a:pPr algn="just"/>
            <a:r>
              <a:rPr lang="ru-RU" dirty="0" smtClean="0">
                <a:latin typeface="Times New Roman" pitchFamily="18" charset="0"/>
                <a:cs typeface="Times New Roman" pitchFamily="18" charset="0"/>
              </a:rPr>
              <a:t>   В сборнике представлены литературные сказки признанных русских писателей конца  19-20 века: А.М.Ремизова, А.В. Амфитеатрова, Ф. Сологуба, М.А.Кузмина, З. Н. Гиппус, Н.К. Рериха, чье творчество в этом жанре осталось практически неизвестым читателю до сих пор.   Представленные в сборнике сказки несут печать своего времени, сего интересом к мифам, легендам, преданиям, притчам, ко всему мистическому, таинственному, необъяснимому.</a:t>
            </a:r>
            <a:endParaRPr lang="ru-RU" dirty="0">
              <a:latin typeface="Times New Roman" pitchFamily="18" charset="0"/>
              <a:cs typeface="Times New Roman" pitchFamily="18" charset="0"/>
            </a:endParaRPr>
          </a:p>
        </p:txBody>
      </p:sp>
      <p:pic>
        <p:nvPicPr>
          <p:cNvPr id="14338" name="Picture 2" descr="C:\Documents and Settings\biblio_1.BIBL_NEW_C01\Рабочий стол\Для Лисавцовой Н.И\CCF26102012_00015.jpg"/>
          <p:cNvPicPr>
            <a:picLocks noGrp="1" noChangeAspect="1" noChangeArrowheads="1"/>
          </p:cNvPicPr>
          <p:nvPr>
            <p:ph idx="1"/>
          </p:nvPr>
        </p:nvPicPr>
        <p:blipFill>
          <a:blip r:embed="rId2" cstate="print"/>
          <a:srcRect t="-212" r="37467" b="30088"/>
          <a:stretch>
            <a:fillRect/>
          </a:stretch>
        </p:blipFill>
        <p:spPr bwMode="auto">
          <a:xfrm>
            <a:off x="4499992" y="0"/>
            <a:ext cx="3312368" cy="5589240"/>
          </a:xfrm>
          <a:prstGeom prst="rect">
            <a:avLst/>
          </a:prstGeom>
          <a:noFill/>
          <a:effectLst>
            <a:outerShdw blurRad="152400" dist="317500" dir="5400000" sx="90000" sy="-19000" rotWithShape="0">
              <a:prstClr val="black">
                <a:alpha val="15000"/>
              </a:prstClr>
            </a:outerShdw>
          </a:effectLst>
          <a:scene3d>
            <a:camera prst="perspectiveAbove" fov="2700000">
              <a:rot lat="19096394" lon="20805229" rev="2243143"/>
            </a:camera>
            <a:lightRig rig="threePt" dir="t"/>
          </a:scene3d>
        </p:spPr>
      </p:pic>
      <p:pic>
        <p:nvPicPr>
          <p:cNvPr id="6" name="Picture 2" descr="C:\Documents and Settings\biblio_1.BIBL_NEW_C01\Рабочий стол\Лисавцовой - Сереб. век\0_570e6_61e1b97f_L.jpeg"/>
          <p:cNvPicPr>
            <a:picLocks noChangeAspect="1" noChangeArrowheads="1"/>
          </p:cNvPicPr>
          <p:nvPr/>
        </p:nvPicPr>
        <p:blipFill>
          <a:blip r:embed="rId3" cstate="print"/>
          <a:srcRect/>
          <a:stretch>
            <a:fillRect/>
          </a:stretch>
        </p:blipFill>
        <p:spPr bwMode="auto">
          <a:xfrm>
            <a:off x="539552" y="3861048"/>
            <a:ext cx="2880320" cy="2304256"/>
          </a:xfrm>
          <a:prstGeom prst="rect">
            <a:avLst/>
          </a:prstGeom>
          <a:noFill/>
          <a:effectLst>
            <a:softEdge rad="6350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alpha val="37000"/>
              </a:schemeClr>
            </a:gs>
            <a:gs pos="50000">
              <a:srgbClr val="9CB86E"/>
            </a:gs>
            <a:gs pos="100000">
              <a:schemeClr val="accent3">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3008313" cy="1080120"/>
          </a:xfrm>
        </p:spPr>
        <p:txBody>
          <a:bodyPr>
            <a:normAutofit fontScale="90000"/>
          </a:bodyPr>
          <a:lstStyle/>
          <a:p>
            <a:pPr algn="just"/>
            <a:r>
              <a:rPr lang="ru-RU" sz="1400" dirty="0" smtClean="0">
                <a:latin typeface="Times New Roman" pitchFamily="18" charset="0"/>
                <a:cs typeface="Times New Roman" pitchFamily="18" charset="0"/>
              </a:rPr>
              <a:t>Ш5(2) Н.А. Богомолов. Русская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Б 74 литература первой трети ХХ века. Портреты. Проблемы. Разыскания  / Н.А. Богомолов. – Томск: Изд-во «Водолей», 1999. –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640 с.</a:t>
            </a:r>
            <a:endParaRPr lang="ru-RU" sz="1400" b="0" dirty="0"/>
          </a:p>
        </p:txBody>
      </p:sp>
      <p:sp>
        <p:nvSpPr>
          <p:cNvPr id="4" name="Текст 3"/>
          <p:cNvSpPr>
            <a:spLocks noGrp="1"/>
          </p:cNvSpPr>
          <p:nvPr>
            <p:ph type="body" sz="half" idx="2"/>
          </p:nvPr>
        </p:nvSpPr>
        <p:spPr>
          <a:xfrm>
            <a:off x="457200" y="1556792"/>
            <a:ext cx="3008313" cy="4824536"/>
          </a:xfrm>
        </p:spPr>
        <p:txBody>
          <a:bodyPr/>
          <a:lstStyle/>
          <a:p>
            <a:pPr algn="just"/>
            <a:r>
              <a:rPr lang="ru-RU" dirty="0" smtClean="0">
                <a:latin typeface="Times New Roman" pitchFamily="18" charset="0"/>
                <a:cs typeface="Times New Roman" pitchFamily="18" charset="0"/>
              </a:rPr>
              <a:t>   В книге собраны избранные труды Н.А.Богомолова, посвященные русской литературе конца</a:t>
            </a:r>
            <a:r>
              <a:rPr lang="en-US" dirty="0" smtClean="0">
                <a:latin typeface="Times New Roman" pitchFamily="18" charset="0"/>
                <a:cs typeface="Times New Roman" pitchFamily="18" charset="0"/>
              </a:rPr>
              <a:t> XIX– </a:t>
            </a:r>
            <a:r>
              <a:rPr lang="ru-RU" dirty="0" smtClean="0">
                <a:latin typeface="Times New Roman" pitchFamily="18" charset="0"/>
                <a:cs typeface="Times New Roman" pitchFamily="18" charset="0"/>
              </a:rPr>
              <a:t>первой трети </a:t>
            </a:r>
            <a:r>
              <a:rPr lang="en-US" dirty="0" smtClean="0">
                <a:latin typeface="Times New Roman" pitchFamily="18" charset="0"/>
                <a:cs typeface="Times New Roman" pitchFamily="18" charset="0"/>
              </a:rPr>
              <a:t>XX </a:t>
            </a:r>
            <a:r>
              <a:rPr lang="ru-RU" dirty="0" smtClean="0">
                <a:latin typeface="Times New Roman" pitchFamily="18" charset="0"/>
                <a:cs typeface="Times New Roman" pitchFamily="18" charset="0"/>
              </a:rPr>
              <a:t>века. Среди героев книги как писатели первого ряда (В.Брюсов, З.Гиппиус, И.Анненский, Н.Гумилев, М.Кузмин, Вл. Ходасевич), так и менее известные.</a:t>
            </a:r>
          </a:p>
          <a:p>
            <a:pPr algn="just"/>
            <a:r>
              <a:rPr lang="ru-RU" dirty="0" smtClean="0">
                <a:latin typeface="Times New Roman" pitchFamily="18" charset="0"/>
                <a:cs typeface="Times New Roman" pitchFamily="18" charset="0"/>
              </a:rPr>
              <a:t>   Все дополнения и изменения не носят принципиального характера и относятся к сфере либо редакционных, либо библиографических, либо вводящих те материалы, которые автор не знал ран</a:t>
            </a:r>
            <a:r>
              <a:rPr lang="ru-RU" dirty="0" smtClean="0"/>
              <a:t>ее. </a:t>
            </a:r>
            <a:r>
              <a:rPr lang="ru-RU" dirty="0" smtClean="0">
                <a:latin typeface="Times New Roman" pitchFamily="18" charset="0"/>
                <a:cs typeface="Times New Roman" pitchFamily="18" charset="0"/>
              </a:rPr>
              <a:t>Часть работ публикуется впервые.</a:t>
            </a:r>
          </a:p>
          <a:p>
            <a:pPr algn="just"/>
            <a:r>
              <a:rPr lang="ru-RU" dirty="0" smtClean="0"/>
              <a:t> </a:t>
            </a:r>
            <a:endParaRPr lang="ru-RU" dirty="0"/>
          </a:p>
        </p:txBody>
      </p:sp>
      <p:pic>
        <p:nvPicPr>
          <p:cNvPr id="12290" name="Picture 2" descr="C:\Documents and Settings\biblio_1.BIBL_NEW_C01\Рабочий стол\Для Лисавцовой Н.И\CCF26102012_00013.jpg"/>
          <p:cNvPicPr>
            <a:picLocks noGrp="1" noChangeAspect="1" noChangeArrowheads="1"/>
          </p:cNvPicPr>
          <p:nvPr>
            <p:ph idx="1"/>
          </p:nvPr>
        </p:nvPicPr>
        <p:blipFill>
          <a:blip r:embed="rId2" cstate="print"/>
          <a:srcRect t="-212" r="37467" b="30088"/>
          <a:stretch>
            <a:fillRect/>
          </a:stretch>
        </p:blipFill>
        <p:spPr bwMode="auto">
          <a:xfrm>
            <a:off x="4019240" y="260648"/>
            <a:ext cx="4441192" cy="5832648"/>
          </a:xfrm>
          <a:prstGeom prst="rect">
            <a:avLst/>
          </a:prstGeom>
          <a:ln>
            <a:noFill/>
          </a:ln>
          <a:effectLst>
            <a:outerShdw blurRad="292100" dist="139700" dir="2700000" algn="tl" rotWithShape="0">
              <a:srgbClr val="333333">
                <a:alpha val="65000"/>
              </a:srgbClr>
            </a:outerShdw>
          </a:effectLst>
          <a:scene3d>
            <a:camera prst="perspectiveAbove"/>
            <a:lightRig rig="threePt" dir="t"/>
          </a:scene3d>
        </p:spPr>
      </p:pic>
      <p:pic>
        <p:nvPicPr>
          <p:cNvPr id="5" name="Picture 2"/>
          <p:cNvPicPr>
            <a:picLocks noGrp="1" noChangeAspect="1" noChangeArrowheads="1"/>
          </p:cNvPicPr>
          <p:nvPr>
            <p:ph idx="1"/>
          </p:nvPr>
        </p:nvPicPr>
        <p:blipFill>
          <a:blip r:embed="rId3" cstate="print">
            <a:duotone>
              <a:prstClr val="black"/>
              <a:schemeClr val="accent4">
                <a:tint val="45000"/>
                <a:satMod val="400000"/>
              </a:schemeClr>
            </a:duotone>
          </a:blip>
          <a:srcRect/>
          <a:stretch>
            <a:fillRect/>
          </a:stretch>
        </p:blipFill>
        <p:spPr bwMode="auto">
          <a:xfrm>
            <a:off x="755576" y="4869160"/>
            <a:ext cx="2430390" cy="1512168"/>
          </a:xfrm>
          <a:prstGeom prst="rect">
            <a:avLst/>
          </a:prstGeom>
          <a:noFill/>
          <a:ln w="9525">
            <a:noFill/>
            <a:miter lim="800000"/>
            <a:headEnd/>
            <a:tailEnd/>
          </a:ln>
          <a:effectLst>
            <a:softEdge rad="317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FF3399">
                <a:alpha val="68000"/>
              </a:srgbClr>
            </a:gs>
            <a:gs pos="25000">
              <a:srgbClr val="FF6633"/>
            </a:gs>
            <a:gs pos="50000">
              <a:srgbClr val="FFFF00"/>
            </a:gs>
            <a:gs pos="75000">
              <a:srgbClr val="01A78F"/>
            </a:gs>
            <a:gs pos="100000">
              <a:srgbClr val="3366FF"/>
            </a:gs>
          </a:gsLst>
          <a:lin ang="2700000" scaled="1"/>
          <a:tileRect/>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3279" t="13652" r="3279" b="12979"/>
          <a:stretch>
            <a:fillRect/>
          </a:stretch>
        </p:blipFill>
        <p:spPr bwMode="auto">
          <a:xfrm>
            <a:off x="0" y="620688"/>
            <a:ext cx="8770421" cy="597666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rgbClr val="FFC000">
                <a:alpha val="64000"/>
              </a:srgbClr>
            </a:gs>
            <a:gs pos="48000">
              <a:schemeClr val="accent2">
                <a:lumMod val="60000"/>
                <a:lumOff val="40000"/>
              </a:schemeClr>
            </a:gs>
            <a:gs pos="48000">
              <a:srgbClr val="7030A0">
                <a:alpha val="81000"/>
              </a:srgbClr>
            </a:gs>
            <a:gs pos="40000">
              <a:schemeClr val="bg2">
                <a:tint val="45000"/>
                <a:shade val="99000"/>
                <a:satMod val="350000"/>
              </a:schemeClr>
            </a:gs>
            <a:gs pos="100000">
              <a:schemeClr val="bg2">
                <a:shade val="20000"/>
                <a:satMod val="255000"/>
              </a:schemeClr>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3" name="Прямоугольник 2"/>
          <p:cNvSpPr/>
          <p:nvPr/>
        </p:nvSpPr>
        <p:spPr>
          <a:xfrm>
            <a:off x="251520" y="0"/>
            <a:ext cx="8712968" cy="10187404"/>
          </a:xfrm>
          <a:prstGeom prst="rect">
            <a:avLst/>
          </a:prstGeom>
        </p:spPr>
        <p:txBody>
          <a:bodyPr wrap="square">
            <a:spAutoFit/>
          </a:bodyPr>
          <a:lstStyle/>
          <a:p>
            <a:pPr algn="ctr"/>
            <a:r>
              <a:rPr lang="ru-RU" sz="9600" dirty="0" smtClean="0">
                <a:solidFill>
                  <a:srgbClr val="7030A0"/>
                </a:solidFill>
              </a:rPr>
              <a:t> </a:t>
            </a:r>
            <a:r>
              <a:rPr lang="ru-RU" sz="7200" dirty="0" smtClean="0">
                <a:solidFill>
                  <a:srgbClr val="7030A0"/>
                </a:solidFill>
              </a:rPr>
              <a:t>ДЕКАДЕНСТВО</a:t>
            </a:r>
            <a:endParaRPr lang="ru-RU" sz="7200" dirty="0" smtClean="0"/>
          </a:p>
          <a:p>
            <a:pPr algn="just"/>
            <a:r>
              <a:rPr lang="ru-RU" sz="2800" dirty="0" smtClean="0">
                <a:latin typeface="Arial Narrow" pitchFamily="34" charset="0"/>
              </a:rPr>
              <a:t>   </a:t>
            </a:r>
            <a:r>
              <a:rPr lang="ru-RU" sz="2800" dirty="0" smtClean="0">
                <a:latin typeface="Times New Roman" pitchFamily="18" charset="0"/>
                <a:cs typeface="Times New Roman" pitchFamily="18" charset="0"/>
              </a:rPr>
              <a:t>Модернистское направление в </a:t>
            </a:r>
            <a:r>
              <a:rPr lang="ru-RU" sz="2800" dirty="0" smtClean="0">
                <a:solidFill>
                  <a:prstClr val="black"/>
                </a:solidFill>
                <a:latin typeface="Times New Roman" pitchFamily="18" charset="0"/>
                <a:cs typeface="Times New Roman" pitchFamily="18" charset="0"/>
              </a:rPr>
              <a:t>литературе, </a:t>
            </a:r>
            <a:r>
              <a:rPr lang="ru-RU" sz="2800" dirty="0" smtClean="0">
                <a:latin typeface="Times New Roman" pitchFamily="18" charset="0"/>
                <a:cs typeface="Times New Roman" pitchFamily="18" charset="0"/>
              </a:rPr>
              <a:t>изобразительном искусстве, музыке, такие явления  как отказ от гражданских идеалов и веры в разум, погружение в сферу индивидуалистических переживаний, отражение в своем творчестве кризисных явления тогдашней общественной жизни.</a:t>
            </a:r>
          </a:p>
          <a:p>
            <a:pPr algn="just"/>
            <a:r>
              <a:rPr lang="ru-RU" sz="2800" dirty="0" smtClean="0">
                <a:latin typeface="Times New Roman" pitchFamily="18" charset="0"/>
                <a:cs typeface="Times New Roman" pitchFamily="18" charset="0"/>
              </a:rPr>
              <a:t>    В группу русских декадентов так называемого «старшего поколения» в 1880-х — 1890-х гг. входили такие поэты и беллетристы, как Бальмонт, А. Добролюбов, Коневской, Ф. Сологуб, Мережковский, Зинаида Гиппиус, а также «ранний» Брюсов.</a:t>
            </a:r>
          </a:p>
          <a:p>
            <a:pPr algn="just"/>
            <a:endParaRPr lang="ru-RU" sz="2800" dirty="0" smtClean="0"/>
          </a:p>
          <a:p>
            <a:pPr algn="just"/>
            <a:endParaRPr lang="ru-RU" sz="2800" dirty="0" smtClean="0"/>
          </a:p>
          <a:p>
            <a:pPr algn="just"/>
            <a:endParaRPr lang="ru-RU" sz="2800" dirty="0" smtClean="0"/>
          </a:p>
          <a:p>
            <a:pPr algn="just"/>
            <a:endParaRPr lang="ru-RU" sz="2800" dirty="0" smtClean="0"/>
          </a:p>
          <a:p>
            <a:pPr algn="just"/>
            <a:endParaRPr lang="ru-RU" sz="2800" dirty="0" smtClean="0"/>
          </a:p>
          <a:p>
            <a:pPr algn="just"/>
            <a:endParaRPr lang="ru-RU" sz="2800" dirty="0" smtClean="0"/>
          </a:p>
          <a:p>
            <a:pPr algn="just"/>
            <a:endParaRPr lang="ru-RU" sz="2800" dirty="0" smtClean="0"/>
          </a:p>
          <a:p>
            <a:pPr algn="just"/>
            <a:endParaRPr lang="ru-RU" sz="2800" dirty="0" smtClean="0"/>
          </a:p>
          <a:p>
            <a:pPr algn="just"/>
            <a:endParaRPr lang="ru-RU"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74000">
              <a:schemeClr val="accent1">
                <a:lumMod val="20000"/>
                <a:lumOff val="80000"/>
              </a:schemeClr>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Ш4Р6</a:t>
            </a:r>
            <a:r>
              <a:rPr lang="ru-RU" sz="1400" dirty="0" smtClean="0"/>
              <a:t> </a:t>
            </a:r>
            <a:r>
              <a:rPr lang="ru-RU" sz="1400" dirty="0" smtClean="0">
                <a:latin typeface="Times New Roman" pitchFamily="18" charset="0"/>
                <a:cs typeface="Times New Roman" pitchFamily="18" charset="0"/>
              </a:rPr>
              <a:t>Маковский С.К. На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М16 Парнасе Серебряного века / С.К. Маковский. - М.: </a:t>
            </a:r>
            <a:r>
              <a:rPr lang="en-US" sz="1400" dirty="0" smtClean="0">
                <a:latin typeface="Times New Roman" pitchFamily="18" charset="0"/>
                <a:cs typeface="Times New Roman" pitchFamily="18" charset="0"/>
              </a:rPr>
              <a:t>XXI </a:t>
            </a:r>
            <a:r>
              <a:rPr lang="ru-RU" sz="1400" dirty="0" smtClean="0">
                <a:latin typeface="Times New Roman" pitchFamily="18" charset="0"/>
                <a:cs typeface="Times New Roman" pitchFamily="18" charset="0"/>
              </a:rPr>
              <a:t>век –Согласие, 2000. – 560 с.</a:t>
            </a:r>
            <a:endParaRPr lang="ru-RU" sz="1400" dirty="0"/>
          </a:p>
        </p:txBody>
      </p:sp>
      <p:pic>
        <p:nvPicPr>
          <p:cNvPr id="11266" name="Picture 2" descr="C:\Documents and Settings\biblio_1.BIBL_NEW_C01\Рабочий стол\Для Лисавцовой Н.И\CCF26102012_00012.jpg"/>
          <p:cNvPicPr>
            <a:picLocks noGrp="1" noChangeAspect="1" noChangeArrowheads="1"/>
          </p:cNvPicPr>
          <p:nvPr>
            <p:ph idx="1"/>
          </p:nvPr>
        </p:nvPicPr>
        <p:blipFill>
          <a:blip r:embed="rId2" cstate="print"/>
          <a:srcRect t="1018" r="45992" b="42390"/>
          <a:stretch>
            <a:fillRect/>
          </a:stretch>
        </p:blipFill>
        <p:spPr bwMode="auto">
          <a:xfrm>
            <a:off x="4211960" y="476672"/>
            <a:ext cx="4032448" cy="5616624"/>
          </a:xfrm>
          <a:prstGeom prst="rect">
            <a:avLst/>
          </a:prstGeom>
          <a:ln>
            <a:noFill/>
          </a:ln>
          <a:effectLst>
            <a:glow rad="139700">
              <a:srgbClr val="002060">
                <a:alpha val="40000"/>
              </a:srgbClr>
            </a:glow>
            <a:outerShdw blurRad="292100" dist="139700" dir="2700000" algn="tl" rotWithShape="0">
              <a:srgbClr val="333333">
                <a:alpha val="65000"/>
              </a:srgbClr>
            </a:outerShdw>
          </a:effectLst>
          <a:scene3d>
            <a:camera prst="orthographicFront">
              <a:rot lat="0" lon="0" rev="600000"/>
            </a:camera>
            <a:lightRig rig="threePt" dir="t"/>
          </a:scene3d>
        </p:spPr>
      </p:pic>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Сергей Маковский - сын известного художника К.Маковского, блестящий критик, журналист, организатор выставок. Его мемуары, написанные мастерски, с художественным блеском, воскрешают образы людей, внесших огромный вклад в развитие русской литературы. Очерки и эссе посвящены В.Соловьеву, К.Случевскому, З. Гиппиус, А.Блоку, Н.Гумилеву, М. Добужинскому, Е.Евреинову и многим другим.</a:t>
            </a:r>
          </a:p>
          <a:p>
            <a:pPr algn="just"/>
            <a:r>
              <a:rPr lang="ru-RU" dirty="0" smtClean="0">
                <a:latin typeface="Times New Roman" pitchFamily="18" charset="0"/>
                <a:cs typeface="Times New Roman" pitchFamily="18" charset="0"/>
              </a:rPr>
              <a:t>Книга адресована широкому кругу читателей.</a:t>
            </a:r>
            <a:endParaRPr lang="ru-RU" dirty="0">
              <a:latin typeface="Times New Roman" pitchFamily="18" charset="0"/>
              <a:cs typeface="Times New Roman" pitchFamily="18" charset="0"/>
            </a:endParaRPr>
          </a:p>
        </p:txBody>
      </p:sp>
      <p:pic>
        <p:nvPicPr>
          <p:cNvPr id="5" name="Picture 2" descr="F:\Литературная Белгородчина\photo_event_474_600.jpg"/>
          <p:cNvPicPr>
            <a:picLocks noChangeAspect="1" noChangeArrowheads="1"/>
          </p:cNvPicPr>
          <p:nvPr/>
        </p:nvPicPr>
        <p:blipFill>
          <a:blip r:embed="rId3" cstate="print"/>
          <a:srcRect/>
          <a:stretch>
            <a:fillRect/>
          </a:stretch>
        </p:blipFill>
        <p:spPr bwMode="auto">
          <a:xfrm>
            <a:off x="539552" y="4941168"/>
            <a:ext cx="2608798" cy="1211061"/>
          </a:xfrm>
          <a:prstGeom prst="rect">
            <a:avLst/>
          </a:prstGeom>
          <a:noFill/>
          <a:effectLst>
            <a:softEdge rad="317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rgbClr val="FFC000">
                <a:alpha val="44000"/>
              </a:srgb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Ш4Р6 Анненков  Ю. Дневник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А68 моих встреч. Цикл трагедий / Ю. Анненков. – Изд-во «Советский композитор», 1992. – 344 с.</a:t>
            </a:r>
            <a:endParaRPr lang="ru-RU" sz="1400" dirty="0">
              <a:latin typeface="Times New Roman" pitchFamily="18" charset="0"/>
              <a:cs typeface="Times New Roman" pitchFamily="18" charset="0"/>
            </a:endParaRPr>
          </a:p>
        </p:txBody>
      </p:sp>
      <p:pic>
        <p:nvPicPr>
          <p:cNvPr id="14338" name="Picture 2"/>
          <p:cNvPicPr>
            <a:picLocks noGrp="1" noChangeAspect="1" noChangeArrowheads="1"/>
          </p:cNvPicPr>
          <p:nvPr>
            <p:ph idx="1"/>
          </p:nvPr>
        </p:nvPicPr>
        <p:blipFill>
          <a:blip r:embed="rId2" cstate="print"/>
          <a:srcRect t="-212" r="28942" b="25167"/>
          <a:stretch>
            <a:fillRect/>
          </a:stretch>
        </p:blipFill>
        <p:spPr bwMode="auto">
          <a:xfrm>
            <a:off x="4019240" y="692696"/>
            <a:ext cx="3785969" cy="5541368"/>
          </a:xfrm>
          <a:prstGeom prst="rect">
            <a:avLst/>
          </a:prstGeom>
          <a:ln>
            <a:noFill/>
          </a:ln>
          <a:effectLst>
            <a:outerShdw blurRad="292100" dist="139700" dir="2700000" algn="tl" rotWithShape="0">
              <a:srgbClr val="333333">
                <a:alpha val="65000"/>
              </a:srgbClr>
            </a:outerShdw>
          </a:effectLst>
        </p:spPr>
      </p:pic>
      <p:sp>
        <p:nvSpPr>
          <p:cNvPr id="10" name="Текст 9"/>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Юрий Анненков - значительное явление в русской живописи. Он интересное явление в искусстве слова. А созданная им сюита литературных портретов- интереснейший памятник первой половины двадцатого века. </a:t>
            </a:r>
          </a:p>
          <a:p>
            <a:pPr algn="just"/>
            <a:r>
              <a:rPr lang="ru-RU" dirty="0" smtClean="0">
                <a:latin typeface="Times New Roman" pitchFamily="18" charset="0"/>
                <a:cs typeface="Times New Roman" pitchFamily="18" charset="0"/>
              </a:rPr>
              <a:t>  В выпускаемой книге даны воспоминания о А.Блоке, Н.Гумилеве, А.Ахматовой, С.Есенине, Г.Иванове, В.Маяковском и многих других поэтах и писателях. Здесь просто записаны  впечатления и чувства автора, сохранившиеся от его встреч, дружбы, творчества, труда, надежд, безнадежности и расставаний с героями книги.</a:t>
            </a:r>
            <a:endParaRPr lang="ru-RU" dirty="0">
              <a:latin typeface="Times New Roman" pitchFamily="18" charset="0"/>
              <a:cs typeface="Times New Roman" pitchFamily="18" charset="0"/>
            </a:endParaRPr>
          </a:p>
        </p:txBody>
      </p:sp>
      <p:pic>
        <p:nvPicPr>
          <p:cNvPr id="5" name="Picture 2" descr="F:\Литературная Белгородчина\buch.jp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827584" y="5229200"/>
            <a:ext cx="2195444" cy="1008112"/>
          </a:xfrm>
          <a:prstGeom prst="rect">
            <a:avLst/>
          </a:prstGeom>
          <a:noFill/>
          <a:effectLst>
            <a:softEdge rad="317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rgbClr val="01A78F"/>
            </a:gs>
            <a:gs pos="75000">
              <a:schemeClr val="accent1">
                <a:lumMod val="60000"/>
                <a:lumOff val="40000"/>
              </a:schemeClr>
            </a:gs>
            <a:gs pos="23000">
              <a:schemeClr val="accent4">
                <a:lumMod val="60000"/>
                <a:lumOff val="40000"/>
                <a:alpha val="20000"/>
              </a:schemeClr>
            </a:gs>
            <a:gs pos="97000">
              <a:srgbClr val="00B050">
                <a:alpha val="18000"/>
              </a:srgbClr>
            </a:gs>
            <a:gs pos="0">
              <a:schemeClr val="accent6">
                <a:lumMod val="5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Ш4Р1  Бальмонт К.Д. Золотая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Б21  россыпь: избр. переводы / К.Д. Бальмонт.  – М. : Советская Россия, 1990. – 320 с. </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normAutofit/>
          </a:bodyPr>
          <a:lstStyle/>
          <a:p>
            <a:pPr algn="just"/>
            <a:r>
              <a:rPr lang="ru-RU" sz="1200" dirty="0" smtClean="0"/>
              <a:t>   </a:t>
            </a:r>
            <a:r>
              <a:rPr lang="ru-RU" dirty="0" smtClean="0">
                <a:latin typeface="Times New Roman" pitchFamily="18" charset="0"/>
                <a:cs typeface="Times New Roman" pitchFamily="18" charset="0"/>
              </a:rPr>
              <a:t>В истории русской литературы творчество К.Д.Бальмонта и по сей день остается как бы лишь до середины  прочитанной страницей. Современные ценители поэзии его явно недооценивают и недостаточно знают. Стихи Бальмонта были яркими и неповторимыми. </a:t>
            </a:r>
          </a:p>
          <a:p>
            <a:pPr algn="just"/>
            <a:r>
              <a:rPr lang="ru-RU" dirty="0" smtClean="0">
                <a:latin typeface="Times New Roman" pitchFamily="18" charset="0"/>
                <a:cs typeface="Times New Roman" pitchFamily="18" charset="0"/>
              </a:rPr>
              <a:t>   В настоящем сборнике представлены лучшие переводы К.Д. Бальмонта, среди которых переводы европейских классиков –П.Шелли, Э.По, У.Уитмена, Г.Гейне, Ш. Бодлера. Этот круг расширен переводами с польского, чешского, болгарского и дополнен индийскими двустишиями и японскими танка и токку.</a:t>
            </a:r>
            <a:endParaRPr lang="ru-RU" dirty="0">
              <a:latin typeface="Times New Roman" pitchFamily="18" charset="0"/>
              <a:cs typeface="Times New Roman" pitchFamily="18" charset="0"/>
            </a:endParaRPr>
          </a:p>
        </p:txBody>
      </p:sp>
      <p:pic>
        <p:nvPicPr>
          <p:cNvPr id="11266" name="Picture 2" descr="C:\Documents and Settings\biblio_1.BIBL_NEW_C01\Рабочий стол\Для Лисавцовой Н.И\CCF02112012_00015.jpg"/>
          <p:cNvPicPr>
            <a:picLocks noGrp="1" noChangeAspect="1" noChangeArrowheads="1"/>
          </p:cNvPicPr>
          <p:nvPr>
            <p:ph idx="1"/>
          </p:nvPr>
        </p:nvPicPr>
        <p:blipFill>
          <a:blip r:embed="rId2" cstate="print"/>
          <a:srcRect t="-212" r="39172" b="41160"/>
          <a:stretch>
            <a:fillRect/>
          </a:stretch>
        </p:blipFill>
        <p:spPr bwMode="auto">
          <a:xfrm>
            <a:off x="4211960" y="836712"/>
            <a:ext cx="3532354" cy="4752529"/>
          </a:xfrm>
          <a:prstGeom prst="rect">
            <a:avLst/>
          </a:prstGeom>
          <a:noFill/>
          <a:scene3d>
            <a:camera prst="perspectiveAbove" fov="1200000">
              <a:rot lat="21562347" lon="21295260" rev="21055348"/>
            </a:camera>
            <a:lightRig rig="threePt" dir="t"/>
          </a:scene3d>
        </p:spPr>
      </p:pic>
      <p:pic>
        <p:nvPicPr>
          <p:cNvPr id="6" name="Picture 2" descr="F:\Литературная Белгородчина\1333131217.14361.jpg"/>
          <p:cNvPicPr>
            <a:picLocks noChangeAspect="1" noChangeArrowheads="1"/>
          </p:cNvPicPr>
          <p:nvPr/>
        </p:nvPicPr>
        <p:blipFill>
          <a:blip r:embed="rId3" cstate="print"/>
          <a:srcRect/>
          <a:stretch>
            <a:fillRect/>
          </a:stretch>
        </p:blipFill>
        <p:spPr bwMode="auto">
          <a:xfrm>
            <a:off x="683568" y="5093804"/>
            <a:ext cx="2785573" cy="1764196"/>
          </a:xfrm>
          <a:prstGeom prst="rect">
            <a:avLst/>
          </a:prstGeom>
          <a:noFill/>
          <a:effectLst>
            <a:softEdge rad="6350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DDEBCF"/>
            </a:gs>
            <a:gs pos="84000">
              <a:srgbClr val="C00000">
                <a:alpha val="41000"/>
              </a:srgbClr>
            </a:gs>
            <a:gs pos="50000">
              <a:srgbClr val="9CB86E"/>
            </a:gs>
            <a:gs pos="100000">
              <a:srgbClr val="156B13"/>
            </a:gs>
          </a:gsLst>
          <a:lin ang="5400000" scaled="0"/>
          <a:tileRect t="-100000" r="-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Ш4Р6     Мережковский Д.С.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М 52 Александр Первый / Д.С. Мережковский - Тула: Издатель-</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ство «Пересвет», 1993. – 448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  Мережковский - целиком принадлежит к поколению «старших символистов», начинавших с декларативных  подражаний Надсону, затем к декаденству.</a:t>
            </a:r>
          </a:p>
          <a:p>
            <a:pPr algn="just"/>
            <a:r>
              <a:rPr lang="ru-RU" dirty="0" smtClean="0">
                <a:latin typeface="Times New Roman" pitchFamily="18" charset="0"/>
                <a:cs typeface="Times New Roman" pitchFamily="18" charset="0"/>
              </a:rPr>
              <a:t> Писать стихи Мережковский начал в 13 лет. В  16 лет опубликовал первое стихотворение, после чего стал печататься в «Отечественных записках».</a:t>
            </a:r>
          </a:p>
          <a:p>
            <a:pPr algn="just"/>
            <a:r>
              <a:rPr lang="ru-RU" dirty="0" smtClean="0">
                <a:latin typeface="Times New Roman" pitchFamily="18" charset="0"/>
                <a:cs typeface="Times New Roman" pitchFamily="18" charset="0"/>
              </a:rPr>
              <a:t>«Александр Первый» – роман о царствовании известного русского самодержца, правление которого совпало с освободительной войной от французских завоевателей 1982 года.</a:t>
            </a:r>
          </a:p>
          <a:p>
            <a:pPr algn="just"/>
            <a:r>
              <a:rPr lang="ru-RU" dirty="0" smtClean="0">
                <a:latin typeface="Times New Roman" pitchFamily="18" charset="0"/>
                <a:cs typeface="Times New Roman" pitchFamily="18" charset="0"/>
              </a:rPr>
              <a:t>Книга адресуется широкому кругу читателей.</a:t>
            </a:r>
            <a:endParaRPr lang="ru-RU" dirty="0">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cstate="print"/>
          <a:srcRect t="-212" r="34057" b="28857"/>
          <a:stretch>
            <a:fillRect/>
          </a:stretch>
        </p:blipFill>
        <p:spPr bwMode="auto">
          <a:xfrm>
            <a:off x="4716016" y="908720"/>
            <a:ext cx="3289064" cy="4932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lumMod val="85000"/>
                <a:lumOff val="15000"/>
              </a:schemeClr>
            </a:gs>
            <a:gs pos="17999">
              <a:srgbClr val="99CCFF"/>
            </a:gs>
            <a:gs pos="36000">
              <a:srgbClr val="9966FF"/>
            </a:gs>
            <a:gs pos="61000">
              <a:srgbClr val="CC99FF"/>
            </a:gs>
            <a:gs pos="82001">
              <a:srgbClr val="99CCFF"/>
            </a:gs>
            <a:gs pos="100000">
              <a:srgbClr val="CCCCFF"/>
            </a:gs>
          </a:gsLst>
          <a:lin ang="16200000" scaled="0"/>
          <a:tileRect/>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Ш4Р7    Иванов Г.В. Собрание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И20    сочинений : в 3-х т. Стихотворения. – М.: «Согласие», 1993. – Т.1. - 656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latin typeface="Times New Roman" pitchFamily="18" charset="0"/>
                <a:cs typeface="Times New Roman" pitchFamily="18" charset="0"/>
              </a:rPr>
              <a:t>   Георгий Иванов слагал легенды о современниках и стихи. Современники, в свою очередь, слагали легенды о Г. Иванове.        Творчество Георгия Иванова (1894-1958), на протяжений трех десятилетий «первого поэта русской эмиграции», - одно из крупнейших литературных явлений </a:t>
            </a:r>
            <a:r>
              <a:rPr lang="en-US" dirty="0" smtClean="0">
                <a:latin typeface="Times New Roman" pitchFamily="18" charset="0"/>
                <a:cs typeface="Times New Roman" pitchFamily="18" charset="0"/>
              </a:rPr>
              <a:t> XX</a:t>
            </a:r>
            <a:r>
              <a:rPr lang="ru-RU" dirty="0" smtClean="0">
                <a:latin typeface="Times New Roman" pitchFamily="18" charset="0"/>
                <a:cs typeface="Times New Roman" pitchFamily="18" charset="0"/>
              </a:rPr>
              <a:t> века. Многие произведения, представленные в настоящем трехтомнике, публикуются впервые или перепечатаны со страниц периодических  изданий, практически недоступных советскому читателю. В первый том вошли стихотворения и избранные переводы.</a:t>
            </a:r>
            <a:endParaRPr lang="ru-RU" dirty="0">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cstate="print"/>
          <a:srcRect l="2858" t="-212" r="34057" b="28857"/>
          <a:stretch>
            <a:fillRect/>
          </a:stretch>
        </p:blipFill>
        <p:spPr bwMode="auto">
          <a:xfrm>
            <a:off x="4572000" y="620688"/>
            <a:ext cx="3312368" cy="5192361"/>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3" cstate="print">
            <a:duotone>
              <a:schemeClr val="accent3">
                <a:shade val="45000"/>
                <a:satMod val="135000"/>
              </a:schemeClr>
              <a:prstClr val="white"/>
            </a:duotone>
          </a:blip>
          <a:srcRect l="-2703" t="36286" r="56758" b="12286"/>
          <a:stretch>
            <a:fillRect/>
          </a:stretch>
        </p:blipFill>
        <p:spPr bwMode="auto">
          <a:xfrm>
            <a:off x="611560" y="4509120"/>
            <a:ext cx="2592288" cy="2160240"/>
          </a:xfrm>
          <a:prstGeom prst="rect">
            <a:avLst/>
          </a:prstGeom>
          <a:noFill/>
          <a:ln w="9525">
            <a:solidFill>
              <a:schemeClr val="accent1">
                <a:alpha val="63000"/>
              </a:schemeClr>
            </a:solidFill>
            <a:miter lim="800000"/>
            <a:headEnd/>
            <a:tailEnd/>
          </a:ln>
          <a:effectLst>
            <a:softEdge rad="635000"/>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78000">
              <a:srgbClr val="FFFF00">
                <a:alpha val="57000"/>
              </a:srgbClr>
            </a:gs>
            <a:gs pos="50000">
              <a:srgbClr val="9CB86E"/>
            </a:gs>
            <a:gs pos="100000">
              <a:srgbClr val="156B13"/>
            </a:gs>
          </a:gsLst>
          <a:lin ang="8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prstClr val="black"/>
              <a:srgbClr val="FFC000">
                <a:tint val="45000"/>
                <a:satMod val="400000"/>
              </a:srgbClr>
            </a:duotone>
          </a:blip>
          <a:srcRect/>
          <a:stretch>
            <a:fillRect/>
          </a:stretch>
        </p:blipFill>
        <p:spPr bwMode="auto">
          <a:xfrm>
            <a:off x="899592" y="5229200"/>
            <a:ext cx="2304256" cy="1368152"/>
          </a:xfrm>
          <a:prstGeom prst="rect">
            <a:avLst/>
          </a:prstGeom>
          <a:noFill/>
          <a:ln w="9525">
            <a:noFill/>
            <a:miter lim="800000"/>
            <a:headEnd/>
            <a:tailEnd/>
          </a:ln>
          <a:effectLst>
            <a:softEdge rad="317500"/>
          </a:effectLst>
        </p:spPr>
      </p:pic>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Ш6Р1 Бунин И.А. Повести и</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Б91 рассказы / И.А. Бунин. -  Л.: Лениздат, 1985. – 639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a:xfrm>
            <a:off x="457200" y="1435100"/>
            <a:ext cx="3008313" cy="5018236"/>
          </a:xfrm>
        </p:spPr>
        <p:txBody>
          <a:bodyPr/>
          <a:lstStyle/>
          <a:p>
            <a:pPr algn="just"/>
            <a:r>
              <a:rPr lang="ru-RU" dirty="0" smtClean="0">
                <a:latin typeface="Times New Roman" pitchFamily="18" charset="0"/>
                <a:cs typeface="Times New Roman" pitchFamily="18" charset="0"/>
              </a:rPr>
              <a:t>   Выдающийся художник – реалист, всю свою жизнь стремившийся следовать лучшим традициям русской классической литературы и немало преуспевший в их дальнейшем творческом развитии, Бунин в то же время всегда оставался чуждым самой главной из них – высокой гражданственности творчества. Ошибки Бунина, его трагические заблуждения – скорбное достояние его личной жизни; творчество его, великое художественное наследие его – достояние великой русской литературы. </a:t>
            </a:r>
          </a:p>
          <a:p>
            <a:pPr algn="just"/>
            <a:r>
              <a:rPr lang="ru-RU" dirty="0" smtClean="0">
                <a:latin typeface="Times New Roman" pitchFamily="18" charset="0"/>
                <a:cs typeface="Times New Roman" pitchFamily="18" charset="0"/>
              </a:rPr>
              <a:t>В настоящее издание вошли избранные прозаические произведения - рассказы и повести.</a:t>
            </a:r>
            <a:endParaRPr lang="ru-RU" dirty="0">
              <a:latin typeface="Times New Roman" pitchFamily="18" charset="0"/>
              <a:cs typeface="Times New Roman" pitchFamily="18" charset="0"/>
            </a:endParaRPr>
          </a:p>
        </p:txBody>
      </p:sp>
      <p:pic>
        <p:nvPicPr>
          <p:cNvPr id="15362" name="Picture 2" descr="C:\Documents and Settings\biblio_1.BIBL_NEW_C01\Рабочий стол\Для Лисавцовой Н.И\CCF26102012_00016.jpg"/>
          <p:cNvPicPr>
            <a:picLocks noGrp="1" noChangeAspect="1" noChangeArrowheads="1"/>
          </p:cNvPicPr>
          <p:nvPr>
            <p:ph idx="1"/>
          </p:nvPr>
        </p:nvPicPr>
        <p:blipFill>
          <a:blip r:embed="rId3" cstate="print"/>
          <a:srcRect l="1153" t="1018" r="37467" b="30088"/>
          <a:stretch>
            <a:fillRect/>
          </a:stretch>
        </p:blipFill>
        <p:spPr bwMode="auto">
          <a:xfrm>
            <a:off x="4355976" y="613030"/>
            <a:ext cx="3384376" cy="4848559"/>
          </a:xfrm>
          <a:prstGeom prst="rect">
            <a:avLst/>
          </a:prstGeom>
          <a:noFill/>
          <a:effectLst>
            <a:reflection blurRad="6350" stA="50000" endA="300" endPos="90000" dist="50800" dir="5400000" sy="-100000" algn="bl" rotWithShape="0"/>
            <a:softEdge rad="317500"/>
          </a:effectLst>
          <a:scene3d>
            <a:camera prst="perspectiveContrastingLeftFacing" fov="3300000"/>
            <a:lightRig rig="threePt" dir="t"/>
          </a:scene3d>
          <a:sp3d>
            <a:bevelT w="139700" h="139700" prst="divot"/>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60000">
              <a:schemeClr val="accent2">
                <a:lumMod val="20000"/>
                <a:lumOff val="80000"/>
                <a:alpha val="46000"/>
              </a:schemeClr>
            </a:gs>
            <a:gs pos="65000">
              <a:srgbClr val="92D050">
                <a:alpha val="56000"/>
              </a:srgbClr>
            </a:gs>
            <a:gs pos="50000">
              <a:srgbClr val="92D050"/>
            </a:gs>
            <a:gs pos="40000">
              <a:schemeClr val="bg2">
                <a:tint val="45000"/>
                <a:shade val="99000"/>
                <a:satMod val="350000"/>
              </a:schemeClr>
            </a:gs>
            <a:gs pos="39000">
              <a:schemeClr val="bg2">
                <a:shade val="20000"/>
                <a:satMod val="255000"/>
                <a:alpha val="29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pPr algn="just"/>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Ш4Р1 Сологуб Ф. Мелкий бес :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С60  роман. Рассказы / Ф. Сологуб. - М.  : Правда, 1989. -  480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a:xfrm>
            <a:off x="457200" y="1435100"/>
            <a:ext cx="3322712" cy="4691063"/>
          </a:xfrm>
        </p:spPr>
        <p:txBody>
          <a:bodyPr/>
          <a:lstStyle/>
          <a:p>
            <a:pPr algn="just"/>
            <a:r>
              <a:rPr lang="ru-RU" dirty="0" smtClean="0"/>
              <a:t>  </a:t>
            </a:r>
            <a:r>
              <a:rPr lang="ru-RU" dirty="0" smtClean="0">
                <a:latin typeface="Times New Roman" pitchFamily="18" charset="0"/>
                <a:cs typeface="Times New Roman" pitchFamily="18" charset="0"/>
              </a:rPr>
              <a:t>В  рассказах  Сологуба центральная для его творчества тема детей, их страданий противопоставленности, их цельного, ясного, гармоничного мира распадающемуся, носящему в себе смерть миру взрослых соединяется с темой онтологического двоемирия.    Ребенок, по Сологубу,- не только посланник и глашатай « другого» мира, высшего, существующего по законам красоты, гармонии, справедливости, но и органичная часть «того» мира, как в рассказе «Рождественский мальчик»</a:t>
            </a:r>
          </a:p>
          <a:p>
            <a:pPr algn="just"/>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2290" name="Picture 2" descr="C:\Documents and Settings\biblio_1.BIBL_NEW_C01\Рабочий стол\Для Лисавцовой Н.И\CCF02112012_00016.jpg"/>
          <p:cNvPicPr>
            <a:picLocks noGrp="1" noChangeAspect="1" noChangeArrowheads="1"/>
          </p:cNvPicPr>
          <p:nvPr>
            <p:ph idx="1"/>
          </p:nvPr>
        </p:nvPicPr>
        <p:blipFill>
          <a:blip r:embed="rId2" cstate="print"/>
          <a:srcRect t="-212" r="42582" b="32548"/>
          <a:stretch>
            <a:fillRect/>
          </a:stretch>
        </p:blipFill>
        <p:spPr bwMode="auto">
          <a:xfrm>
            <a:off x="5148064" y="404664"/>
            <a:ext cx="3456384" cy="5760640"/>
          </a:xfrm>
          <a:prstGeom prst="rect">
            <a:avLst/>
          </a:prstGeom>
          <a:ln>
            <a:noFill/>
          </a:ln>
          <a:effectLst>
            <a:outerShdw blurRad="292100" dist="139700" dir="2700000" algn="tl" rotWithShape="0">
              <a:srgbClr val="333333">
                <a:alpha val="65000"/>
              </a:srgbClr>
            </a:outerShdw>
          </a:effectLst>
        </p:spPr>
      </p:pic>
      <p:pic>
        <p:nvPicPr>
          <p:cNvPr id="8" name="Picture 2" descr="C:\Documents and Settings\biblio_1.BIBL_NEW_C01\Рабочий стол\Лисавцовой - Сереб. век\3392.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971600" y="4509120"/>
            <a:ext cx="1944216" cy="1959935"/>
          </a:xfrm>
          <a:prstGeom prst="rect">
            <a:avLst/>
          </a:prstGeom>
          <a:noFill/>
          <a:effectLst>
            <a:softEdge rad="317500"/>
          </a:effec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C000">
                <a:alpha val="0"/>
              </a:srgbClr>
            </a:gs>
            <a:gs pos="67000">
              <a:schemeClr val="accent1">
                <a:alpha val="87000"/>
              </a:schemeClr>
            </a:gs>
            <a:gs pos="83000">
              <a:srgbClr val="FFC000">
                <a:alpha val="39000"/>
              </a:srgbClr>
            </a:gs>
            <a:gs pos="70000">
              <a:schemeClr val="accent6">
                <a:lumMod val="75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Прямоугольник 2"/>
          <p:cNvSpPr/>
          <p:nvPr/>
        </p:nvSpPr>
        <p:spPr>
          <a:xfrm>
            <a:off x="323528" y="332656"/>
            <a:ext cx="8712968" cy="5355312"/>
          </a:xfrm>
          <a:prstGeom prst="rect">
            <a:avLst/>
          </a:prstGeom>
        </p:spPr>
        <p:txBody>
          <a:bodyPr wrap="square">
            <a:spAutoFit/>
          </a:bodyPr>
          <a:lstStyle/>
          <a:p>
            <a:pPr algn="ctr"/>
            <a:r>
              <a:rPr lang="ru-RU" sz="5400" dirty="0" smtClean="0"/>
              <a:t>Новокрестьянская поэзия</a:t>
            </a:r>
          </a:p>
          <a:p>
            <a:pPr algn="just"/>
            <a:r>
              <a:rPr lang="ru-RU" sz="2400" dirty="0" smtClean="0">
                <a:latin typeface="Times New Roman" pitchFamily="18" charset="0"/>
                <a:cs typeface="Times New Roman" pitchFamily="18" charset="0"/>
              </a:rPr>
              <a:t>Новокрестьянская поэзия - литературное направление, представленное творчеством выходцев из крестьянства, сложившееся в середине 1910-х гг. Впервые термин появился в литературной критике на рубеже 10-20-х годов ХХ столетия.  Новокрестьянская поэзия объединяла любовь к деревенской России, желание высветить исконные ценности её верований, морали, труда, обихода, а также кровная связь с миром природы и устного творчества, приверженность мифу, сказке. Это определило смысл и «звук» новокрестьянской лирики и эпики; вместе с тем их создателям оказались внятны и стилевые устремления «русского модерна (С. Есенин, Н. Клюев, С. Клычков, П. Орешин).</a:t>
            </a:r>
            <a:endParaRPr lang="ru-RU" sz="24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81000">
              <a:srgbClr val="3399FF">
                <a:alpha val="34000"/>
              </a:srgbClr>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1400" dirty="0" smtClean="0">
                <a:latin typeface="Times New Roman" pitchFamily="18" charset="0"/>
                <a:cs typeface="Times New Roman" pitchFamily="18" charset="0"/>
              </a:rPr>
              <a:t>Ш5 Р1 Русские писатели </a:t>
            </a:r>
            <a:r>
              <a:rPr lang="en-US" sz="1400" dirty="0" smtClean="0">
                <a:latin typeface="Times New Roman" pitchFamily="18" charset="0"/>
                <a:cs typeface="Times New Roman" pitchFamily="18" charset="0"/>
              </a:rPr>
              <a:t>XIX</a:t>
            </a:r>
            <a:r>
              <a:rPr lang="ru-RU" sz="1400" dirty="0" smtClean="0">
                <a:latin typeface="Times New Roman" pitchFamily="18" charset="0"/>
                <a:cs typeface="Times New Roman" pitchFamily="18" charset="0"/>
              </a:rPr>
              <a:t> века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Р89     о своих произведениях: хрестоматия историко-литератур-</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ных материалов / сост.  И.Е. Каплан. - М.: Новая школа, 1995. – 208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latin typeface="Times New Roman" pitchFamily="18" charset="0"/>
                <a:cs typeface="Times New Roman" pitchFamily="18" charset="0"/>
              </a:rPr>
              <a:t>     Книга  знакомит с  направлениями литературных течений, с оценками, которые давали своим творениям А.П. Чехов, Л.Н.Толстой, А.И.Короленко, Н.В. Гоголь и другие писатели. В неё включены фрагменты из их писем и статей, раскрывающих смысл и своеобразие многих стихотворений, романсов, пьес. В авторских признаниях выявляются личность писателя, его высокая духовная культура и благо родство натуры.</a:t>
            </a:r>
          </a:p>
          <a:p>
            <a:pPr algn="just"/>
            <a:r>
              <a:rPr lang="ru-RU" dirty="0" smtClean="0">
                <a:latin typeface="Times New Roman" pitchFamily="18" charset="0"/>
                <a:cs typeface="Times New Roman" pitchFamily="18" charset="0"/>
              </a:rPr>
              <a:t>Данная книга дает представление о времени, когда зарождались замыслы многих произведений.</a:t>
            </a:r>
            <a:endParaRPr lang="ru-RU" dirty="0">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cstate="print"/>
          <a:srcRect t="3479" r="40877" b="27627"/>
          <a:stretch>
            <a:fillRect/>
          </a:stretch>
        </p:blipFill>
        <p:spPr bwMode="auto">
          <a:xfrm>
            <a:off x="4355976" y="332656"/>
            <a:ext cx="3433080" cy="5544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Top">
              <a:rot lat="18894383" lon="19842220" rev="2303191"/>
            </a:camera>
            <a:lightRig rig="threePt" dir="t"/>
          </a:scene3d>
          <a:sp3d z="571500"/>
        </p:spPr>
      </p:pic>
      <p:pic>
        <p:nvPicPr>
          <p:cNvPr id="6" name="Содержимое 7" descr="C:\Documents and Settings\biblio_1.BIBL_NEW_C01\Рабочий стол\Лисавцовой - Сереб. век\0_81713_b8dd2544_L.jpg"/>
          <p:cNvPicPr>
            <a:picLocks noGrp="1"/>
          </p:cNvPicPr>
          <p:nvPr>
            <p:ph idx="1"/>
          </p:nvPr>
        </p:nvPicPr>
        <p:blipFill>
          <a:blip r:embed="rId3" cstate="print"/>
          <a:srcRect l="6367" t="6931" r="3745" b="9406"/>
          <a:stretch>
            <a:fillRect/>
          </a:stretch>
        </p:blipFill>
        <p:spPr bwMode="auto">
          <a:xfrm>
            <a:off x="755576" y="4797152"/>
            <a:ext cx="2448272" cy="1080120"/>
          </a:xfrm>
          <a:prstGeom prst="rect">
            <a:avLst/>
          </a:prstGeom>
          <a:ln>
            <a:noFill/>
          </a:ln>
          <a:effectLst>
            <a:softEdge rad="317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0B0F0">
                <a:alpha val="31000"/>
              </a:srgb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Прямоугольник 3"/>
          <p:cNvSpPr/>
          <p:nvPr/>
        </p:nvSpPr>
        <p:spPr>
          <a:xfrm>
            <a:off x="467544" y="188640"/>
            <a:ext cx="8352928" cy="6309420"/>
          </a:xfrm>
          <a:prstGeom prst="rect">
            <a:avLst/>
          </a:prstGeom>
        </p:spPr>
        <p:txBody>
          <a:bodyPr wrap="square">
            <a:spAutoFit/>
          </a:bodyPr>
          <a:lstStyle/>
          <a:p>
            <a:pPr algn="just"/>
            <a:endParaRPr lang="ru-RU" sz="1400" dirty="0" smtClean="0">
              <a:solidFill>
                <a:srgbClr val="FF0000"/>
              </a:solidFill>
            </a:endParaRPr>
          </a:p>
          <a:p>
            <a:pPr algn="just"/>
            <a:endParaRPr lang="ru-RU" sz="1400" dirty="0" smtClean="0">
              <a:solidFill>
                <a:srgbClr val="FF0000"/>
              </a:solidFill>
            </a:endParaRPr>
          </a:p>
          <a:p>
            <a:pPr algn="just"/>
            <a:endParaRPr lang="ru-RU" sz="1400" dirty="0" smtClean="0">
              <a:solidFill>
                <a:srgbClr val="FF0000"/>
              </a:solidFill>
            </a:endParaRPr>
          </a:p>
          <a:p>
            <a:pPr algn="just"/>
            <a:endParaRPr lang="ru-RU" sz="1400" dirty="0" smtClean="0">
              <a:solidFill>
                <a:srgbClr val="FF0000"/>
              </a:solidFill>
            </a:endParaRPr>
          </a:p>
          <a:p>
            <a:pPr algn="ctr"/>
            <a:endParaRPr lang="ru-RU" sz="1400" dirty="0" smtClean="0">
              <a:solidFill>
                <a:srgbClr val="FF0000"/>
              </a:solidFill>
            </a:endParaRPr>
          </a:p>
          <a:p>
            <a:pPr algn="just"/>
            <a:endParaRPr lang="ru-RU" sz="1400" dirty="0" smtClean="0">
              <a:solidFill>
                <a:srgbClr val="FF0000"/>
              </a:solidFill>
            </a:endParaRPr>
          </a:p>
          <a:p>
            <a:pPr algn="just"/>
            <a:r>
              <a:rPr lang="ru-RU" sz="3200" dirty="0" smtClean="0">
                <a:solidFill>
                  <a:srgbClr val="FF0000"/>
                </a:solidFill>
              </a:rPr>
              <a:t>Понятие “МОДЕРНИЗМ” - включало многие явления литературы и искусства ХХ в., рожденные в начале этого века, новые по сравнению с реализмом предшествующего столетия. В реализме этого </a:t>
            </a:r>
            <a:r>
              <a:rPr lang="ru-RU" sz="3200" dirty="0" smtClean="0">
                <a:solidFill>
                  <a:srgbClr val="C00000"/>
                </a:solidFill>
              </a:rPr>
              <a:t>времени</a:t>
            </a:r>
            <a:r>
              <a:rPr lang="ru-RU" sz="3200" dirty="0" smtClean="0">
                <a:solidFill>
                  <a:srgbClr val="FF0000"/>
                </a:solidFill>
              </a:rPr>
              <a:t> появляются новые художественно-эстетические качества: расширяются “рамки” реалистического видения жизни, идет поиск путей самовыражения личности в литературе и искусстве.</a:t>
            </a:r>
          </a:p>
        </p:txBody>
      </p:sp>
      <p:sp>
        <p:nvSpPr>
          <p:cNvPr id="7" name="Прямоугольник 6"/>
          <p:cNvSpPr/>
          <p:nvPr/>
        </p:nvSpPr>
        <p:spPr>
          <a:xfrm>
            <a:off x="2483768" y="476672"/>
            <a:ext cx="4680520" cy="769441"/>
          </a:xfrm>
          <a:prstGeom prst="rect">
            <a:avLst/>
          </a:prstGeom>
        </p:spPr>
        <p:txBody>
          <a:bodyPr wrap="square">
            <a:spAutoFit/>
          </a:bodyPr>
          <a:lstStyle/>
          <a:p>
            <a:r>
              <a:rPr lang="ru-RU" sz="4400" dirty="0" smtClean="0">
                <a:solidFill>
                  <a:srgbClr val="7030A0"/>
                </a:solidFill>
                <a:latin typeface="Arial Black" pitchFamily="34" charset="0"/>
              </a:rPr>
              <a:t>МОДЕРНИЗМ</a:t>
            </a:r>
            <a:endParaRPr lang="ru-RU" sz="4400" dirty="0">
              <a:solidFill>
                <a:srgbClr val="7030A0"/>
              </a:solidFill>
              <a:latin typeface="Arial Black"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7999">
              <a:srgbClr val="FEE7F2"/>
            </a:gs>
            <a:gs pos="36000">
              <a:srgbClr val="FAC77D"/>
            </a:gs>
            <a:gs pos="61000">
              <a:srgbClr val="FBA97D"/>
            </a:gs>
            <a:gs pos="82001">
              <a:srgbClr val="FBD49C"/>
            </a:gs>
            <a:gs pos="100000">
              <a:srgbClr val="FEE7F2"/>
            </a:gs>
          </a:gsLst>
          <a:lin ang="96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Ш6Р7  Флор Т.  Сергей Есенин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 32 Воспоминания родных / Т. Флор, Н. Есенина, С. Митрофа-</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нова. - М.: Моск. рабочий, 1985. – 157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latin typeface="Times New Roman" pitchFamily="18" charset="0"/>
                <a:cs typeface="Times New Roman" pitchFamily="18" charset="0"/>
              </a:rPr>
              <a:t>  Вторжение крестьянских поэтов в литературу было событием, замеченным всеми. В литературных журналах как бы повеяло от деревенских стихов свежим воздухом. Стихотворения Есенина вызвали не меньший интерес. Его юношеские, чистые, как родниковая влага стихотворения были воздушны, легче, подвижны и наполнены чуткостью к жизни.</a:t>
            </a:r>
          </a:p>
          <a:p>
            <a:pPr algn="just"/>
            <a:r>
              <a:rPr lang="ru-RU" dirty="0" smtClean="0">
                <a:latin typeface="Times New Roman" pitchFamily="18" charset="0"/>
                <a:cs typeface="Times New Roman" pitchFamily="18" charset="0"/>
              </a:rPr>
              <a:t>  В книгу вошли воспоминания о Сергее Есенине, написанные в разное время родными и близкими ему людьми.</a:t>
            </a:r>
            <a:endParaRPr lang="ru-RU"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cstate="print"/>
          <a:srcRect l="1153" t="-1442" r="40877" b="32548"/>
          <a:stretch>
            <a:fillRect/>
          </a:stretch>
        </p:blipFill>
        <p:spPr bwMode="auto">
          <a:xfrm>
            <a:off x="4499992" y="260648"/>
            <a:ext cx="3016621" cy="4968552"/>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2" cstate="print"/>
          <a:srcRect l="1153" t="-1442" r="40877" b="32548"/>
          <a:stretch>
            <a:fillRect/>
          </a:stretch>
        </p:blipFill>
        <p:spPr bwMode="auto">
          <a:xfrm>
            <a:off x="4644008" y="188640"/>
            <a:ext cx="3497532" cy="5760640"/>
          </a:xfrm>
          <a:prstGeom prst="rect">
            <a:avLst/>
          </a:prstGeom>
          <a:ln>
            <a:noFill/>
          </a:ln>
          <a:effectLst>
            <a:outerShdw blurRad="292100" dist="139700" dir="2700000" algn="tl" rotWithShape="0">
              <a:srgbClr val="333333">
                <a:alpha val="65000"/>
              </a:srgbClr>
            </a:outerShdw>
          </a:effectLst>
        </p:spPr>
      </p:pic>
      <p:pic>
        <p:nvPicPr>
          <p:cNvPr id="17" name="Picture 2" descr="F:\Литературная Белгородчина\c55ce86cb587.jpg"/>
          <p:cNvPicPr>
            <a:picLocks noChangeAspect="1" noChangeArrowheads="1"/>
          </p:cNvPicPr>
          <p:nvPr/>
        </p:nvPicPr>
        <p:blipFill>
          <a:blip r:embed="rId3" cstate="print"/>
          <a:srcRect/>
          <a:stretch>
            <a:fillRect/>
          </a:stretch>
        </p:blipFill>
        <p:spPr bwMode="auto">
          <a:xfrm>
            <a:off x="611560" y="4365104"/>
            <a:ext cx="2916832" cy="1752986"/>
          </a:xfrm>
          <a:prstGeom prst="rect">
            <a:avLst/>
          </a:prstGeom>
          <a:noFill/>
          <a:effectLst>
            <a:softEdge rad="6350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91000">
              <a:srgbClr val="C00000">
                <a:alpha val="46000"/>
              </a:srgbClr>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8900000" scaled="1"/>
          <a:tileRect/>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Ш4Р7  Клюев Н.А. Стихотворения  К52 и поэмы  / Н.А. Клюев. – М.: Мол. гвардия, 1991. – 157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latin typeface="Times New Roman" pitchFamily="18" charset="0"/>
                <a:cs typeface="Times New Roman" pitchFamily="18" charset="0"/>
              </a:rPr>
              <a:t>   Поэзию Николая Клюева (1884 – 1937гг.) , критики относят к « деревенской поэзии» – по аналогии с «деревенской прозой», хотя творчество его куда шире и разнообразнее. Знаток мировой культуры и защитник народного лада жизни, он был глубоко образованным человеком и мог бы внести куда более весомый вклад в русскую культуру, не распорядись с ним судьба самым трагическим образом в годы жестоких репрессий</a:t>
            </a:r>
            <a:r>
              <a:rPr lang="ru-RU" dirty="0" smtClean="0"/>
              <a:t>.</a:t>
            </a:r>
            <a:endParaRPr lang="ru-RU" dirty="0"/>
          </a:p>
        </p:txBody>
      </p:sp>
      <p:pic>
        <p:nvPicPr>
          <p:cNvPr id="2050" name="Picture 2" descr="\\Bibl_new_c01\SharedDocs\копии книг серебряный век\CCF14112012_00001.jpg"/>
          <p:cNvPicPr>
            <a:picLocks noGrp="1" noChangeAspect="1" noChangeArrowheads="1"/>
          </p:cNvPicPr>
          <p:nvPr>
            <p:ph idx="1"/>
          </p:nvPr>
        </p:nvPicPr>
        <p:blipFill>
          <a:blip r:embed="rId2" cstate="print"/>
          <a:srcRect t="-212" r="52812" b="53462"/>
          <a:stretch>
            <a:fillRect/>
          </a:stretch>
        </p:blipFill>
        <p:spPr bwMode="auto">
          <a:xfrm>
            <a:off x="3851920" y="404664"/>
            <a:ext cx="3435028" cy="5298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Bibl_new_c01\SharedDocs\копии книг серебряный век\CCF14112012_00001.jpg"/>
          <p:cNvPicPr>
            <a:picLocks noChangeAspect="1" noChangeArrowheads="1"/>
          </p:cNvPicPr>
          <p:nvPr/>
        </p:nvPicPr>
        <p:blipFill>
          <a:blip r:embed="rId2" cstate="print"/>
          <a:srcRect t="-212" r="52812" b="53462"/>
          <a:stretch>
            <a:fillRect/>
          </a:stretch>
        </p:blipFill>
        <p:spPr bwMode="auto">
          <a:xfrm>
            <a:off x="4004320" y="557064"/>
            <a:ext cx="3435028" cy="5298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6" name="Picture 4" descr="http://im4-tub-ru.yandex.net/i?id=277454340-29-72&amp;n=21"/>
          <p:cNvPicPr>
            <a:picLocks noChangeAspect="1" noChangeArrowheads="1"/>
          </p:cNvPicPr>
          <p:nvPr/>
        </p:nvPicPr>
        <p:blipFill>
          <a:blip r:embed="rId3" cstate="print"/>
          <a:srcRect/>
          <a:stretch>
            <a:fillRect/>
          </a:stretch>
        </p:blipFill>
        <p:spPr bwMode="auto">
          <a:xfrm>
            <a:off x="827584" y="4437112"/>
            <a:ext cx="2376264" cy="1605584"/>
          </a:xfrm>
          <a:prstGeom prst="rect">
            <a:avLst/>
          </a:prstGeom>
          <a:noFill/>
          <a:effectLst>
            <a:softEdge rad="317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5">
                <a:lumMod val="75000"/>
              </a:schemeClr>
            </a:gs>
            <a:gs pos="67000">
              <a:srgbClr val="92D050">
                <a:alpha val="22000"/>
              </a:srgbClr>
            </a:gs>
            <a:gs pos="12000">
              <a:srgbClr val="E6D78A"/>
            </a:gs>
            <a:gs pos="30000">
              <a:srgbClr val="C7AC4C"/>
            </a:gs>
            <a:gs pos="45000">
              <a:srgbClr val="E6D78A"/>
            </a:gs>
            <a:gs pos="77000">
              <a:srgbClr val="C7AC4C"/>
            </a:gs>
            <a:gs pos="100000">
              <a:srgbClr val="E6DCAC"/>
            </a:gs>
          </a:gsLst>
          <a:lin ang="5400000" scaled="1"/>
          <a:tileRect/>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Ш4Р7 С.А. Клычков. Сахарный      К 47 немец. Князь мира / С.А. Клычков. – М. : Правда, 1989. –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512 с.</a:t>
            </a:r>
            <a:endParaRPr lang="ru-RU" sz="1400" dirty="0">
              <a:latin typeface="Times New Roman" pitchFamily="18" charset="0"/>
              <a:cs typeface="Times New Roman" pitchFamily="18" charset="0"/>
            </a:endParaRPr>
          </a:p>
        </p:txBody>
      </p:sp>
      <p:sp>
        <p:nvSpPr>
          <p:cNvPr id="7" name="Текст 6"/>
          <p:cNvSpPr>
            <a:spLocks noGrp="1"/>
          </p:cNvSpPr>
          <p:nvPr>
            <p:ph type="body" sz="half" idx="2"/>
          </p:nvPr>
        </p:nvSpPr>
        <p:spPr/>
        <p:txBody>
          <a:bodyPr/>
          <a:lstStyle/>
          <a:p>
            <a:pPr algn="just"/>
            <a:r>
              <a:rPr lang="ru-RU" dirty="0" smtClean="0">
                <a:latin typeface="Times New Roman" pitchFamily="18" charset="0"/>
                <a:cs typeface="Times New Roman" pitchFamily="18" charset="0"/>
              </a:rPr>
              <a:t>Проза русского советского писателя  С.А. Клычкова (1889-1940) связана с гоголевской традицией совмещения реального и фантастического планов – это создает в романах атмосферу гротескно-сказочного быта, в котором действуют его излюбленные герои – одинокие мечтатели, чудаки, правдоискатели.</a:t>
            </a:r>
          </a:p>
          <a:p>
            <a:pPr algn="just"/>
            <a:r>
              <a:rPr lang="ru-RU" dirty="0" smtClean="0">
                <a:latin typeface="Times New Roman" pitchFamily="18" charset="0"/>
                <a:cs typeface="Times New Roman" pitchFamily="18" charset="0"/>
              </a:rPr>
              <a:t> Первые стихи Клычкова появились в журнале «На распутье» в 1906году. У него безукоризненная рифма, певучая легкость стиха, непринужденная песенность размеров.</a:t>
            </a:r>
            <a:endParaRPr lang="ru-RU" dirty="0">
              <a:latin typeface="Times New Roman" pitchFamily="18" charset="0"/>
              <a:cs typeface="Times New Roman" pitchFamily="18" charset="0"/>
            </a:endParaRPr>
          </a:p>
        </p:txBody>
      </p:sp>
      <p:pic>
        <p:nvPicPr>
          <p:cNvPr id="9" name="Picture 2" descr="F:\Литературная Белгородчина\0_6d48d_e4dce0f_XL.png"/>
          <p:cNvPicPr>
            <a:picLocks noChangeAspect="1" noChangeArrowheads="1"/>
          </p:cNvPicPr>
          <p:nvPr/>
        </p:nvPicPr>
        <p:blipFill>
          <a:blip r:embed="rId2" cstate="print"/>
          <a:srcRect/>
          <a:stretch>
            <a:fillRect/>
          </a:stretch>
        </p:blipFill>
        <p:spPr bwMode="auto">
          <a:xfrm>
            <a:off x="1043608" y="4839192"/>
            <a:ext cx="1800200" cy="1550463"/>
          </a:xfrm>
          <a:prstGeom prst="rect">
            <a:avLst/>
          </a:prstGeom>
          <a:noFill/>
          <a:effectLst>
            <a:softEdge rad="317500"/>
          </a:effectLst>
        </p:spPr>
      </p:pic>
      <p:pic>
        <p:nvPicPr>
          <p:cNvPr id="1026" name="Picture 2"/>
          <p:cNvPicPr>
            <a:picLocks noGrp="1" noChangeAspect="1" noChangeArrowheads="1"/>
          </p:cNvPicPr>
          <p:nvPr>
            <p:ph idx="1"/>
          </p:nvPr>
        </p:nvPicPr>
        <p:blipFill>
          <a:blip r:embed="rId3" cstate="print"/>
          <a:srcRect t="-212" r="40877" b="32548"/>
          <a:stretch>
            <a:fillRect/>
          </a:stretch>
        </p:blipFill>
        <p:spPr bwMode="auto">
          <a:xfrm>
            <a:off x="4716017" y="548680"/>
            <a:ext cx="3024336" cy="4796883"/>
          </a:xfrm>
          <a:prstGeom prst="rect">
            <a:avLst/>
          </a:prstGeom>
          <a:ln>
            <a:noFill/>
          </a:ln>
          <a:effectLst>
            <a:outerShdw blurRad="292100" dist="139700" dir="2700000" algn="tl" rotWithShape="0">
              <a:srgbClr val="333333">
                <a:alpha val="65000"/>
              </a:srgbClr>
            </a:outerShdw>
          </a:effectLst>
          <a:scene3d>
            <a:camera prst="isometricTopUp"/>
            <a:lightRig rig="threePt" dir="t"/>
          </a:scene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2000">
              <a:schemeClr val="accent4">
                <a:lumMod val="40000"/>
                <a:lumOff val="60000"/>
              </a:schemeClr>
            </a:gs>
            <a:gs pos="87000">
              <a:schemeClr val="accent1">
                <a:alpha val="49000"/>
              </a:scheme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duotone>
              <a:schemeClr val="accent4">
                <a:shade val="45000"/>
                <a:satMod val="135000"/>
              </a:schemeClr>
              <a:prstClr val="white"/>
            </a:duotone>
          </a:blip>
          <a:srcRect l="13935" t="-2754" r="7574" b="-524"/>
          <a:stretch>
            <a:fillRect/>
          </a:stretch>
        </p:blipFill>
        <p:spPr bwMode="auto">
          <a:xfrm>
            <a:off x="1835696" y="692696"/>
            <a:ext cx="5472608" cy="54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53000">
              <a:srgbClr val="C00000">
                <a:alpha val="74000"/>
              </a:srgbClr>
            </a:gs>
            <a:gs pos="53000">
              <a:srgbClr val="7030A0">
                <a:alpha val="65000"/>
              </a:srgbClr>
            </a:gs>
            <a:gs pos="89000">
              <a:srgbClr val="C00000">
                <a:alpha val="51000"/>
              </a:srgb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Прямоугольник 6"/>
          <p:cNvSpPr/>
          <p:nvPr/>
        </p:nvSpPr>
        <p:spPr>
          <a:xfrm>
            <a:off x="755576" y="404664"/>
            <a:ext cx="7992888" cy="5078313"/>
          </a:xfrm>
          <a:prstGeom prst="rect">
            <a:avLst/>
          </a:prstGeom>
        </p:spPr>
        <p:txBody>
          <a:bodyPr wrap="square">
            <a:spAutoFit/>
          </a:bodyPr>
          <a:lstStyle/>
          <a:p>
            <a:pPr algn="ctr"/>
            <a:r>
              <a:rPr lang="ru-RU" sz="2400" dirty="0" smtClean="0"/>
              <a:t> </a:t>
            </a:r>
            <a:r>
              <a:rPr lang="ru-RU" sz="8000" b="1" dirty="0" smtClean="0"/>
              <a:t>символизм</a:t>
            </a:r>
            <a:r>
              <a:rPr lang="ru-RU" sz="8000" dirty="0" smtClean="0"/>
              <a:t>   </a:t>
            </a:r>
          </a:p>
          <a:p>
            <a:pPr algn="just"/>
            <a:r>
              <a:rPr lang="ru-RU" sz="2400" dirty="0" smtClean="0"/>
              <a:t>     </a:t>
            </a:r>
            <a:r>
              <a:rPr lang="ru-RU" sz="2000" dirty="0" smtClean="0">
                <a:latin typeface="Times New Roman" pitchFamily="18" charset="0"/>
                <a:cs typeface="Times New Roman" pitchFamily="18" charset="0"/>
              </a:rPr>
              <a:t>Русский символизм как литературное направление сложился на рубеже ХIХ и ХХ веков. Источники творчества писателей-символистов были весьма разнообразны.(В.Я.Брюсов, К.Д. Бальмонт Д.С. Мережковский, А. Белый, А. А. Блок). Так В. Брюсов считал символизм чисто художественным направлением, Мережковский опирался на христианское учение, Вяч. Иванов искал теоретической опоры в философии и эстетике античного мира, преломленных через философию Ницше. Символическая поэзия — враг поучений, риторики, ложной чувствительности и объективных описаний; она стремится облечь Идею в чувственно постижимую форму, однако эта форма — не самоцель, она служит выражению Идеи, не выходя из-под её власти. </a:t>
            </a:r>
            <a:endParaRPr lang="ru-RU" sz="20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71000">
              <a:srgbClr val="FF0000">
                <a:alpha val="43000"/>
              </a:srgbClr>
            </a:gs>
            <a:gs pos="64000">
              <a:srgbClr val="C00000"/>
            </a:gs>
            <a:gs pos="67000">
              <a:schemeClr val="tx1">
                <a:lumMod val="65000"/>
                <a:lumOff val="35000"/>
                <a:alpha val="75000"/>
              </a:schemeClr>
            </a:gs>
            <a:gs pos="40000">
              <a:schemeClr val="bg2">
                <a:tint val="45000"/>
                <a:shade val="99000"/>
                <a:satMod val="350000"/>
              </a:schemeClr>
            </a:gs>
            <a:gs pos="100000">
              <a:schemeClr val="bg2">
                <a:shade val="20000"/>
                <a:satMod val="2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106687" cy="1162050"/>
          </a:xfrm>
        </p:spPr>
        <p:txBody>
          <a:bodyPr>
            <a:normAutofit/>
          </a:bodyPr>
          <a:lstStyle/>
          <a:p>
            <a:r>
              <a:rPr lang="ru-RU" sz="1400" dirty="0" smtClean="0">
                <a:latin typeface="Times New Roman" pitchFamily="18" charset="0"/>
                <a:cs typeface="Times New Roman" pitchFamily="18" charset="0"/>
              </a:rPr>
              <a:t>Ш4Р6    Мережковский Д.С.</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М52    Наполеон / Д.С. Мережков-</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ский. – М. : Республика, 1993. –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319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latin typeface="Times New Roman" pitchFamily="18" charset="0"/>
                <a:cs typeface="Times New Roman" pitchFamily="18" charset="0"/>
              </a:rPr>
              <a:t>Роман-биография « Наполеон» известного русского писателя Д. С. Мережковского (1866-1941), созданный в период эмиграции, - одно из наиболее значительных его произведений. Показать лицо человека, дать заглянуть в душу его- такова цель всякого жизнеописания, « жизни героя»</a:t>
            </a:r>
          </a:p>
          <a:p>
            <a:pPr algn="just"/>
            <a:r>
              <a:rPr lang="ru-RU" dirty="0" smtClean="0">
                <a:latin typeface="Times New Roman" pitchFamily="18" charset="0"/>
                <a:cs typeface="Times New Roman" pitchFamily="18" charset="0"/>
              </a:rPr>
              <a:t>Первая часть романа характеризует масштабы и особенности личности Наполеона, во второй части в хронологической  последовательности описана его судьба как полководца и государственного деятеля.</a:t>
            </a:r>
          </a:p>
          <a:p>
            <a:pPr algn="just"/>
            <a:r>
              <a:rPr lang="ru-RU" dirty="0" smtClean="0">
                <a:latin typeface="Times New Roman" pitchFamily="18" charset="0"/>
                <a:cs typeface="Times New Roman" pitchFamily="18" charset="0"/>
              </a:rPr>
              <a:t>Книга рассчитана на массового читателя.</a:t>
            </a:r>
            <a:endParaRPr lang="ru-RU" dirty="0">
              <a:latin typeface="Times New Roman" pitchFamily="18" charset="0"/>
              <a:cs typeface="Times New Roman" pitchFamily="18" charset="0"/>
            </a:endParaRPr>
          </a:p>
        </p:txBody>
      </p:sp>
      <p:pic>
        <p:nvPicPr>
          <p:cNvPr id="15362" name="Picture 2"/>
          <p:cNvPicPr>
            <a:picLocks noGrp="1" noChangeAspect="1" noChangeArrowheads="1"/>
          </p:cNvPicPr>
          <p:nvPr>
            <p:ph idx="1"/>
          </p:nvPr>
        </p:nvPicPr>
        <p:blipFill>
          <a:blip r:embed="rId2" cstate="print"/>
          <a:srcRect t="-212" r="28942" b="28857"/>
          <a:stretch>
            <a:fillRect/>
          </a:stretch>
        </p:blipFill>
        <p:spPr bwMode="auto">
          <a:xfrm>
            <a:off x="4283969" y="908720"/>
            <a:ext cx="3456384" cy="5616624"/>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74000">
              <a:srgbClr val="3399FF">
                <a:alpha val="32000"/>
              </a:srgbClr>
            </a:gs>
            <a:gs pos="16000">
              <a:srgbClr val="00CCCC"/>
            </a:gs>
            <a:gs pos="47000">
              <a:srgbClr val="9999FF"/>
            </a:gs>
            <a:gs pos="60001">
              <a:srgbClr val="2E6792"/>
            </a:gs>
            <a:gs pos="71001">
              <a:srgbClr val="3333CC"/>
            </a:gs>
            <a:gs pos="81000">
              <a:srgbClr val="1170FF"/>
            </a:gs>
            <a:gs pos="45000">
              <a:srgbClr val="006699">
                <a:alpha val="7000"/>
              </a:srgbClr>
            </a:gs>
          </a:gsLst>
          <a:lin ang="6000000" scaled="0"/>
        </a:gradFill>
        <a:effectLst/>
      </p:bgPr>
    </p:bg>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normAutofit/>
          </a:bodyPr>
          <a:lstStyle/>
          <a:p>
            <a:r>
              <a:rPr lang="ru-RU" sz="1400" dirty="0" smtClean="0">
                <a:latin typeface="Times New Roman" pitchFamily="18" charset="0"/>
                <a:cs typeface="Times New Roman" pitchFamily="18" charset="0"/>
              </a:rPr>
              <a:t>Ш4Р7   Белый А. Серебряный</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Б43     голубь: повести, роман / А. Белый. – М . : Современник, 1990.  - 605 с.</a:t>
            </a:r>
            <a:endParaRPr lang="ru-RU" sz="1400" dirty="0">
              <a:latin typeface="Times New Roman" pitchFamily="18" charset="0"/>
              <a:cs typeface="Times New Roman" pitchFamily="18" charset="0"/>
            </a:endParaRPr>
          </a:p>
        </p:txBody>
      </p:sp>
      <p:sp>
        <p:nvSpPr>
          <p:cNvPr id="10" name="Текст 9"/>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Андрей Белый (псевдоним Бориса Николаевича Бугаева; 1880-1934)- известный русский советский писатель, теоретик символизма. В частности, А.М. Горький  отмечал «Тонкую, рафинированную культуру», «философствующее чувство», «напряженность и оригинальность творчества»</a:t>
            </a:r>
          </a:p>
          <a:p>
            <a:pPr algn="just"/>
            <a:r>
              <a:rPr lang="ru-RU" dirty="0" smtClean="0">
                <a:latin typeface="Times New Roman" pitchFamily="18" charset="0"/>
                <a:cs typeface="Times New Roman" pitchFamily="18" charset="0"/>
              </a:rPr>
              <a:t>   Книга знакомит с прозой А.Белого- повестью «Серебряный голубь» и автобиографическими произведениями - повестью «котик Летаев» и романом  «Крещеный  китаец», посвященными острейшим и актуальнейшим вопросам русской общественной жизни начала века, идейным исканиям русской интеллигенции.</a:t>
            </a:r>
            <a:endParaRPr lang="ru-RU" dirty="0">
              <a:latin typeface="Times New Roman" pitchFamily="18" charset="0"/>
              <a:cs typeface="Times New Roman" pitchFamily="18" charset="0"/>
            </a:endParaRPr>
          </a:p>
        </p:txBody>
      </p:sp>
      <p:pic>
        <p:nvPicPr>
          <p:cNvPr id="6147" name="Picture 3" descr="C:\Documents and Settings\biblio_1.BIBL_NEW_C01\Рабочий стол\Для Лисавцовой Н.И\CCF02112012_00010.jpg"/>
          <p:cNvPicPr>
            <a:picLocks noGrp="1" noChangeAspect="1" noChangeArrowheads="1"/>
          </p:cNvPicPr>
          <p:nvPr>
            <p:ph idx="1"/>
          </p:nvPr>
        </p:nvPicPr>
        <p:blipFill>
          <a:blip r:embed="rId2" cstate="print"/>
          <a:srcRect l="2858" t="-212" r="34057" b="30088"/>
          <a:stretch>
            <a:fillRect/>
          </a:stretch>
        </p:blipFill>
        <p:spPr bwMode="auto">
          <a:xfrm>
            <a:off x="4716016" y="764704"/>
            <a:ext cx="2952328" cy="4548181"/>
          </a:xfrm>
          <a:prstGeom prst="rect">
            <a:avLst/>
          </a:prstGeom>
          <a:ln>
            <a:noFill/>
          </a:ln>
          <a:effectLst>
            <a:outerShdw blurRad="292100" dist="139700" dir="2700000" algn="tl" rotWithShape="0">
              <a:srgbClr val="333333">
                <a:alpha val="65000"/>
              </a:srgbClr>
            </a:outerShdw>
          </a:effectLst>
          <a:scene3d>
            <a:camera prst="isometricOffAxis1Top">
              <a:rot lat="19432900" lon="18824379" rev="4193405"/>
            </a:camera>
            <a:lightRig rig="threePt" dir="t"/>
          </a:scene3d>
          <a:sp3d z="165100">
            <a:bevelT w="82550" h="63500"/>
            <a:bevelB h="139700"/>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96000">
              <a:schemeClr val="accent3">
                <a:lumMod val="60000"/>
                <a:lumOff val="40000"/>
              </a:schemeClr>
            </a:gs>
            <a:gs pos="76000">
              <a:schemeClr val="accent5">
                <a:lumMod val="60000"/>
                <a:lumOff val="4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3568" y="4924550"/>
            <a:ext cx="2520280" cy="1744809"/>
          </a:xfrm>
          <a:prstGeom prst="rect">
            <a:avLst/>
          </a:prstGeom>
          <a:noFill/>
          <a:ln w="9525">
            <a:noFill/>
            <a:miter lim="800000"/>
            <a:headEnd/>
            <a:tailEnd/>
          </a:ln>
          <a:effectLst>
            <a:softEdge rad="317500"/>
          </a:effectLst>
        </p:spPr>
      </p:pic>
      <p:sp>
        <p:nvSpPr>
          <p:cNvPr id="2" name="Заголовок 1"/>
          <p:cNvSpPr>
            <a:spLocks noGrp="1"/>
          </p:cNvSpPr>
          <p:nvPr>
            <p:ph type="title"/>
          </p:nvPr>
        </p:nvSpPr>
        <p:spPr/>
        <p:txBody>
          <a:bodyPr>
            <a:normAutofit/>
          </a:bodyPr>
          <a:lstStyle/>
          <a:p>
            <a:pPr algn="just"/>
            <a:r>
              <a:rPr lang="ru-RU" sz="1400" dirty="0" smtClean="0">
                <a:latin typeface="Times New Roman" pitchFamily="18" charset="0"/>
                <a:cs typeface="Times New Roman" pitchFamily="18" charset="0"/>
              </a:rPr>
              <a:t>Ш4Р1 Серебряный век русской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С32 поэзии / сост. Н.В.Банникова; худож. Г.А. Красильщикова. - М. : Просвещение, 1993. – 432 с.</a:t>
            </a:r>
            <a:endParaRPr lang="ru-RU" sz="1400" dirty="0">
              <a:latin typeface="Times New Roman" pitchFamily="18" charset="0"/>
              <a:cs typeface="Times New Roman" pitchFamily="18" charset="0"/>
            </a:endParaRPr>
          </a:p>
        </p:txBody>
      </p:sp>
      <p:sp>
        <p:nvSpPr>
          <p:cNvPr id="4" name="Текст 3"/>
          <p:cNvSpPr>
            <a:spLocks noGrp="1"/>
          </p:cNvSpPr>
          <p:nvPr>
            <p:ph type="body" sz="half" idx="2"/>
          </p:nvPr>
        </p:nvSpPr>
        <p:spPr/>
        <p:txBody>
          <a:bodyPr/>
          <a:lstStyle/>
          <a:p>
            <a:pPr algn="just"/>
            <a:r>
              <a:rPr lang="ru-RU" dirty="0" smtClean="0"/>
              <a:t>   </a:t>
            </a:r>
            <a:r>
              <a:rPr lang="ru-RU" dirty="0" smtClean="0">
                <a:latin typeface="Times New Roman" pitchFamily="18" charset="0"/>
                <a:cs typeface="Times New Roman" pitchFamily="18" charset="0"/>
              </a:rPr>
              <a:t>В сборник включены произведения поэтов, чье творчество связано с удивительным явлением литературы конца прошлого- начала нынешнего столетия, названным «серебряным веком» русской поэзии. Наряду с известными именами книга представляет малознакомые широкому читателю, часто забытые стихотворения, созданные в период возникновения и расцвета многих новых направлений и течений в русской поэзии. Явлением в русской поэзии на рубеже </a:t>
            </a:r>
            <a:r>
              <a:rPr lang="en-US" dirty="0" smtClean="0">
                <a:latin typeface="Times New Roman" pitchFamily="18" charset="0"/>
                <a:cs typeface="Times New Roman" pitchFamily="18" charset="0"/>
              </a:rPr>
              <a:t>IXX</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XX </a:t>
            </a:r>
            <a:r>
              <a:rPr lang="ru-RU" dirty="0" smtClean="0">
                <a:latin typeface="Times New Roman" pitchFamily="18" charset="0"/>
                <a:cs typeface="Times New Roman" pitchFamily="18" charset="0"/>
              </a:rPr>
              <a:t>столетий был символизм.</a:t>
            </a:r>
            <a:endParaRPr lang="ru-RU" dirty="0">
              <a:latin typeface="Times New Roman" pitchFamily="18" charset="0"/>
              <a:cs typeface="Times New Roman" pitchFamily="18" charset="0"/>
            </a:endParaRPr>
          </a:p>
        </p:txBody>
      </p:sp>
      <p:pic>
        <p:nvPicPr>
          <p:cNvPr id="9218" name="Picture 2" descr="C:\Documents and Settings\biblio_1.BIBL_NEW_C01\Рабочий стол\Для Лисавцовой Н.И\CCF26102012_00010.jpg"/>
          <p:cNvPicPr>
            <a:picLocks noGrp="1" noChangeAspect="1" noChangeArrowheads="1"/>
          </p:cNvPicPr>
          <p:nvPr>
            <p:ph idx="1"/>
          </p:nvPr>
        </p:nvPicPr>
        <p:blipFill>
          <a:blip r:embed="rId3" cstate="print"/>
          <a:srcRect t="1018" r="32352" b="25167"/>
          <a:stretch>
            <a:fillRect/>
          </a:stretch>
        </p:blipFill>
        <p:spPr bwMode="auto">
          <a:xfrm>
            <a:off x="4427984" y="692696"/>
            <a:ext cx="4263555" cy="5812977"/>
          </a:xfrm>
          <a:prstGeom prst="rect">
            <a:avLst/>
          </a:prstGeom>
          <a:noFill/>
          <a:scene3d>
            <a:camera prst="orthographicFront"/>
            <a:lightRig rig="threePt" dir="t"/>
          </a:scene3d>
          <a:sp3d>
            <a:bevelT/>
          </a:sp3d>
        </p:spPr>
      </p:pic>
      <p:pic>
        <p:nvPicPr>
          <p:cNvPr id="12290" name="Picture 2"/>
          <p:cNvPicPr>
            <a:picLocks noChangeAspect="1" noChangeArrowheads="1"/>
          </p:cNvPicPr>
          <p:nvPr/>
        </p:nvPicPr>
        <p:blipFill>
          <a:blip r:embed="rId4" cstate="print"/>
          <a:srcRect/>
          <a:stretch>
            <a:fillRect/>
          </a:stretch>
        </p:blipFill>
        <p:spPr bwMode="auto">
          <a:xfrm>
            <a:off x="4716016" y="1700808"/>
            <a:ext cx="3458634" cy="3816424"/>
          </a:xfrm>
          <a:prstGeom prst="rect">
            <a:avLst/>
          </a:prstGeom>
          <a:noFill/>
          <a:ln w="9525">
            <a:noFill/>
            <a:miter lim="800000"/>
            <a:headEnd/>
            <a:tailEnd/>
          </a:ln>
          <a:effectLst>
            <a:softEdge rad="317500"/>
          </a:effectLst>
        </p:spPr>
      </p:pic>
    </p:spTree>
  </p:cSld>
  <p:clrMapOvr>
    <a:masterClrMapping/>
  </p:clrMapOvr>
</p:sld>
</file>

<file path=ppt/theme/theme1.xml><?xml version="1.0" encoding="utf-8"?>
<a:theme xmlns:a="http://schemas.openxmlformats.org/drawingml/2006/main" name="Тема Office">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3398</TotalTime>
  <Words>3206</Words>
  <Application>Microsoft Office PowerPoint</Application>
  <PresentationFormat>Экран (4:3)</PresentationFormat>
  <Paragraphs>134</Paragraphs>
  <Slides>42</Slides>
  <Notes>1</Notes>
  <HiddenSlides>2</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     Белгородская государственная  сельскохозяйственная академия им. В. Я. Горина  Библиотека  Серебряный  век   русской литературы  </vt:lpstr>
      <vt:lpstr>Слайд 2</vt:lpstr>
      <vt:lpstr>Слайд 3</vt:lpstr>
      <vt:lpstr>Слайд 4</vt:lpstr>
      <vt:lpstr>Слайд 5</vt:lpstr>
      <vt:lpstr>Слайд 6</vt:lpstr>
      <vt:lpstr>Ш4Р6    Мережковский Д.С. М52    Наполеон / Д.С. Мережков- ский. – М. : Республика, 1993. –  319 с.</vt:lpstr>
      <vt:lpstr>Ш4Р7   Белый А. Серебряный Б43     голубь: повести, роман / А. Белый. – М . : Современник, 1990.  - 605 с.</vt:lpstr>
      <vt:lpstr>Ш4Р1 Серебряный век русской     С32 поэзии / сост. Н.В.Банникова; худож. Г.А. Красильщикова. - М. : Просвещение, 1993. – 432 с.</vt:lpstr>
      <vt:lpstr>Ш4Р7  Блок А.А. Стихотворения.  Б70  Поэмы. Воспоминания современников / А.А. Блок – М. : Правда, 1989. – 592 с.</vt:lpstr>
      <vt:lpstr>Ш4Р6 Белый А.  Петербург.   Б 43 Стихи / А. Белый. - М. : Олимп; ООО «Издательство АСТ», 1998. – 624 с.</vt:lpstr>
      <vt:lpstr>    Ш5(2) Ронен О.  Серебряный век   Р 71 как умысел и вымысел : материалы и исследования по истории русской культуры / О. Ронен.  – М. : ОГИ, 2000. – Вып. 4. -152 с. </vt:lpstr>
      <vt:lpstr>Слайд 13</vt:lpstr>
      <vt:lpstr>Ш4Р1 Русская поэзия  Р89  Серебряного века 1890-1917. Антология. - М. : Наука, 1993. – 764 с.</vt:lpstr>
      <vt:lpstr>Ш4Р6 Ахматова А.А. Реквием. Избранные стихотворения /А.А. Ахматова. - Владимир : Изд-во ВГПУ, 1994. – 24 с.</vt:lpstr>
      <vt:lpstr>Ш33Р7 Чуковская Л. Записки об     Ч88   Анне Ахматовой. Кн.1. 1938-1941 / Л.Чуковская. - М. : Книга, 1989. – 272 с.</vt:lpstr>
      <vt:lpstr> Ш4Р6   Артемьева Г.  Код          А86   Мандельштама / Г. Артемьева. — М. : Астрель, 2012. – 288 с. </vt:lpstr>
      <vt:lpstr>Ш3Р3 Соколов А.Г. Судьбы   С59 русской литературы в эмиграции 1920-х годов /А.Г. Соколов. – М. : Изд-во МГУ, 1991. – 184 с.</vt:lpstr>
      <vt:lpstr>Ш4Р1    Гумилев Н.С.   Г93 Драматические произведения / Н.С. Гумилев. – Л. : Искусство, 1990. – 404 с.</vt:lpstr>
      <vt:lpstr>Слайд 20</vt:lpstr>
      <vt:lpstr>Ш4Р1  Северянин И. Гармония  С28  контрастов: стихотворения / И. Северянин. – М. : Летопись, 1995. – 381 с.</vt:lpstr>
      <vt:lpstr>Ш4 Р16 Пастернак Б. Вальс с      П19 чертовщиной: стихотворения / Б. Пастернак. - М. : Русская книга, 1993. – 160 с.</vt:lpstr>
      <vt:lpstr>             </vt:lpstr>
      <vt:lpstr>Ш4Р7   Маяковский В.В.  М29  Стихотворения / В.В. Маяковский.  - М. : Мол. гвардия, 1998. – 141 с.</vt:lpstr>
      <vt:lpstr>Ш3Р7 Воспоминания о М.   В 77 Булгакове: сборник. – М. : Советский писатель, 1988. – 528 с.</vt:lpstr>
      <vt:lpstr>Ш4Р6   Горький М. Мать.  Г 71 Воспоминания / М. Горький. - М.: Худож. лит., 1982. – 510 с.</vt:lpstr>
      <vt:lpstr>Ш4Р1 В.Я. Брюсов. Избранная   Б89 проза / В.Я. Брюсов - М.: Современник, 1989. – 671 с.</vt:lpstr>
      <vt:lpstr>Ш4Р1 Сказка серебряного века: С42 сборник / Т. Берегулева- Дмитриева. – М. : Изд-во «ТЕРРА», 1994. – 640 с.</vt:lpstr>
      <vt:lpstr>Ш5(2) Н.А. Богомолов. Русская   Б 74 литература первой трети ХХ века. Портреты. Проблемы. Разыскания  / Н.А. Богомолов. – Томск: Изд-во «Водолей», 1999. –  640 с.</vt:lpstr>
      <vt:lpstr>Слайд 30</vt:lpstr>
      <vt:lpstr>Ш4Р6 Маковский С.К. На М16 Парнасе Серебряного века / С.К. Маковский. - М.: XXI век –Согласие, 2000. – 560 с.</vt:lpstr>
      <vt:lpstr>Ш4Р6 Анненков  Ю. Дневник  А68 моих встреч. Цикл трагедий / Ю. Анненков. – Изд-во «Советский композитор», 1992. – 344 с.</vt:lpstr>
      <vt:lpstr>Ш4Р1  Бальмонт К.Д. Золотая  Б21  россыпь: избр. переводы / К.Д. Бальмонт.  – М. : Советская Россия, 1990. – 320 с. </vt:lpstr>
      <vt:lpstr>Ш4Р6     Мережковский Д.С.   М 52 Александр Первый / Д.С. Мережковский - Тула: Издатель- ство «Пересвет», 1993. – 448 с.</vt:lpstr>
      <vt:lpstr>Ш4Р7    Иванов Г.В. Собрание   И20    сочинений : в 3-х т. Стихотворения. – М.: «Согласие», 1993. – Т.1. - 656 с.</vt:lpstr>
      <vt:lpstr>Ш6Р1 Бунин И.А. Повести и  Б91 рассказы / И.А. Бунин. -  Л.: Лениздат, 1985. – 639 с.</vt:lpstr>
      <vt:lpstr>                  Ш4Р1 Сологуб Ф. Мелкий бес :  С60  роман. Рассказы / Ф. Сологуб. - М.  : Правда, 1989. -  480 с.</vt:lpstr>
      <vt:lpstr>Слайд 38</vt:lpstr>
      <vt:lpstr>Ш5 Р1 Русские писатели XIX века  Р89     о своих произведениях: хрестоматия историко-литератур- ных материалов / сост.  И.Е. Каплан. - М.: Новая школа, 1995. – 208 с.</vt:lpstr>
      <vt:lpstr>Ш6Р7  Флор Т.  Сергей Есенин   С 32 Воспоминания родных / Т. Флор, Н. Есенина, С. Митрофа- нова. - М.: Моск. рабочий, 1985. – 157 с.</vt:lpstr>
      <vt:lpstr>Ш4Р7  Клюев Н.А. Стихотворения  К52 и поэмы  / Н.А. Клюев. – М.: Мол. гвардия, 1991. – 157 с.</vt:lpstr>
      <vt:lpstr>Ш4Р7 С.А. Клычков. Сахарный      К 47 немец. Князь мира / С.А. Клычков. – М. : Правда, 1989. –  512 с.</vt:lpstr>
    </vt:vector>
  </TitlesOfParts>
  <Company>БелГСХА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biblio_1</dc:creator>
  <cp:lastModifiedBy>biblio_1</cp:lastModifiedBy>
  <cp:revision>478</cp:revision>
  <dcterms:created xsi:type="dcterms:W3CDTF">2012-10-26T10:12:38Z</dcterms:created>
  <dcterms:modified xsi:type="dcterms:W3CDTF">2013-02-13T11:48:10Z</dcterms:modified>
</cp:coreProperties>
</file>